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0"/>
  </p:notesMasterIdLst>
  <p:sldIdLst>
    <p:sldId id="728" r:id="rId2"/>
    <p:sldId id="428" r:id="rId3"/>
    <p:sldId id="513" r:id="rId4"/>
    <p:sldId id="512" r:id="rId5"/>
    <p:sldId id="511" r:id="rId6"/>
    <p:sldId id="515" r:id="rId7"/>
    <p:sldId id="556" r:id="rId8"/>
    <p:sldId id="514" r:id="rId9"/>
    <p:sldId id="535" r:id="rId10"/>
    <p:sldId id="510" r:id="rId11"/>
    <p:sldId id="517" r:id="rId12"/>
    <p:sldId id="518" r:id="rId13"/>
    <p:sldId id="258" r:id="rId14"/>
    <p:sldId id="519" r:id="rId15"/>
    <p:sldId id="520" r:id="rId16"/>
    <p:sldId id="521" r:id="rId17"/>
    <p:sldId id="522" r:id="rId18"/>
    <p:sldId id="523" r:id="rId19"/>
    <p:sldId id="526" r:id="rId20"/>
    <p:sldId id="528" r:id="rId21"/>
    <p:sldId id="509" r:id="rId22"/>
    <p:sldId id="536" r:id="rId23"/>
    <p:sldId id="539" r:id="rId24"/>
    <p:sldId id="540" r:id="rId25"/>
    <p:sldId id="541" r:id="rId26"/>
    <p:sldId id="544" r:id="rId27"/>
    <p:sldId id="259" r:id="rId28"/>
    <p:sldId id="545" r:id="rId29"/>
    <p:sldId id="260" r:id="rId30"/>
    <p:sldId id="262" r:id="rId31"/>
    <p:sldId id="264" r:id="rId32"/>
    <p:sldId id="266" r:id="rId33"/>
    <p:sldId id="284" r:id="rId34"/>
    <p:sldId id="267" r:id="rId35"/>
    <p:sldId id="268" r:id="rId36"/>
    <p:sldId id="287" r:id="rId37"/>
    <p:sldId id="546" r:id="rId38"/>
    <p:sldId id="290" r:id="rId39"/>
    <p:sldId id="291" r:id="rId40"/>
    <p:sldId id="293" r:id="rId41"/>
    <p:sldId id="273" r:id="rId42"/>
    <p:sldId id="547" r:id="rId43"/>
    <p:sldId id="548" r:id="rId44"/>
    <p:sldId id="675" r:id="rId45"/>
    <p:sldId id="275" r:id="rId46"/>
    <p:sldId id="276" r:id="rId47"/>
    <p:sldId id="277" r:id="rId48"/>
    <p:sldId id="549" r:id="rId49"/>
    <p:sldId id="550" r:id="rId50"/>
    <p:sldId id="311" r:id="rId51"/>
    <p:sldId id="310" r:id="rId52"/>
    <p:sldId id="313" r:id="rId53"/>
    <p:sldId id="314" r:id="rId54"/>
    <p:sldId id="315" r:id="rId55"/>
    <p:sldId id="356" r:id="rId56"/>
    <p:sldId id="316" r:id="rId57"/>
    <p:sldId id="319" r:id="rId58"/>
    <p:sldId id="317" r:id="rId59"/>
    <p:sldId id="357" r:id="rId60"/>
    <p:sldId id="318" r:id="rId61"/>
    <p:sldId id="321" r:id="rId62"/>
    <p:sldId id="561" r:id="rId63"/>
    <p:sldId id="398" r:id="rId64"/>
    <p:sldId id="401" r:id="rId65"/>
    <p:sldId id="400" r:id="rId66"/>
    <p:sldId id="404" r:id="rId67"/>
    <p:sldId id="403" r:id="rId68"/>
    <p:sldId id="405" r:id="rId69"/>
    <p:sldId id="406" r:id="rId70"/>
    <p:sldId id="409" r:id="rId71"/>
    <p:sldId id="408" r:id="rId72"/>
    <p:sldId id="412" r:id="rId73"/>
    <p:sldId id="413" r:id="rId74"/>
    <p:sldId id="415" r:id="rId75"/>
    <p:sldId id="416" r:id="rId76"/>
    <p:sldId id="730" r:id="rId77"/>
    <p:sldId id="431" r:id="rId78"/>
    <p:sldId id="729" r:id="rId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FFD901"/>
    <a:srgbClr val="FB77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6"/>
    <p:restoredTop sz="76597"/>
  </p:normalViewPr>
  <p:slideViewPr>
    <p:cSldViewPr snapToGrid="0" snapToObjects="1">
      <p:cViewPr varScale="1">
        <p:scale>
          <a:sx n="81" d="100"/>
          <a:sy n="81" d="100"/>
        </p:scale>
        <p:origin x="904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329A0-3EF8-984B-87B0-5B1FFD952752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0DAB0-009B-C447-937C-9F2EC2B0F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1965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今天是一场时尚美学分享，有三个内容，色彩的搭配，身形，风格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925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配色原则</a:t>
            </a:r>
            <a:r>
              <a:rPr kumimoji="1" lang="en-US" altLang="zh-CN" sz="1200" b="1" dirty="0">
                <a:latin typeface="Lantinghei SC Heavy" charset="-122"/>
                <a:ea typeface="Lantinghei SC Heavy" charset="-122"/>
                <a:cs typeface="Lantinghei SC Heavy" charset="-122"/>
              </a:rPr>
              <a:t>3</a:t>
            </a:r>
            <a:r>
              <a:rPr kumimoji="1"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：单色系（同色系）搭配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这种搭配方法最近越来越流行，因为同色系具有高度的和谐感和统一感，也就会显得特别高级。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032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同色系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驼色系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9954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同色系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白色系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80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同色系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紫色系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4132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最后一个配色原则，就是邻近色搭配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7905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58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黄色</a:t>
            </a:r>
            <a:r>
              <a:rPr kumimoji="1" lang="en-US" altLang="zh-CN" dirty="0"/>
              <a:t>+</a:t>
            </a:r>
            <a:r>
              <a:rPr kumimoji="1" lang="zh-CN" altLang="en-US" dirty="0"/>
              <a:t>绿色  这组用色的纯度和明度都很低，所以搭配起来，也非常舒服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2930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蓝色</a:t>
            </a:r>
            <a:r>
              <a:rPr kumimoji="1" lang="en-US" altLang="zh-CN" dirty="0"/>
              <a:t>+</a:t>
            </a:r>
            <a:r>
              <a:rPr kumimoji="1" lang="zh-CN" altLang="en-US" dirty="0"/>
              <a:t>绿色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1377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邻近色的搭配带有一点复古的感觉，但是对肤色和搭配功力还是有一定要求的，喜欢这样搭配的可以将其中一个颜色放在鞋包上做点缀。小面积的做点缀。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其中基础色➕基础色，基础色➕有彩色，还有同色系搭配是我们日常使用最为频繁会用的配色，大家可以选择参考。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821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色彩搭配的分享就到这里。接下来分享的是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女士体型</a:t>
            </a: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了解自己是属于哪种身型，我们在穿衣服的时候就可以扬长避短，将身体的长处放大，规避缺点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598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我们给别人的第一印像，只要七秒</a:t>
            </a:r>
            <a:r>
              <a:rPr lang="en-US" altLang="zh-CN"/>
              <a:t>.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265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651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首先看一下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第一种：沙漏型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kumimoji="1" lang="zh-CN" altLang="en-US" dirty="0"/>
              <a:t>也称</a:t>
            </a:r>
            <a:r>
              <a:rPr kumimoji="1" lang="en-US" altLang="zh-CN" dirty="0"/>
              <a:t>X</a:t>
            </a:r>
            <a:r>
              <a:rPr kumimoji="1" lang="zh-CN" altLang="en-US" dirty="0"/>
              <a:t>型</a:t>
            </a:r>
            <a:r>
              <a:rPr kumimoji="1" lang="en-US" altLang="zh-CN" dirty="0"/>
              <a:t>/S</a:t>
            </a:r>
            <a:r>
              <a:rPr kumimoji="1" lang="zh-CN" altLang="en-US" dirty="0"/>
              <a:t>型（完美体型）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胸腰差大于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18-20cm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臀腰差大于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23-25cm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腰细形成沙漏⏳型，拥有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曲线，女性化线条明显，曲线感强，性感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690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/>
              <a:t>X</a:t>
            </a:r>
            <a:r>
              <a:rPr kumimoji="1" lang="zh-CN" altLang="en-US" dirty="0"/>
              <a:t>型</a:t>
            </a:r>
            <a:r>
              <a:rPr kumimoji="1" lang="en-US" altLang="zh-CN" dirty="0"/>
              <a:t>/S</a:t>
            </a:r>
            <a:r>
              <a:rPr kumimoji="1" lang="zh-CN" altLang="en-US" dirty="0"/>
              <a:t>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穿搭技巧：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一般来说，沙漏型的身材，该胖的地方胖，该瘦的地方瘦，所以是最完美的身型，而从纵向来说，上下身比例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最显高，所以我们在穿衣服的时候就尽量的去按照这个目标去进行打造。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强调腰线的款式、上半身修身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字摆，拉长脖子穿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领贴身的针织衫，铅笔裤，包臀裙都是适合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型姑娘们秀身材的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823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第二种：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苹果型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身材特点：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腰腹部粗大和臀部丰满、腰围比肩围大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2cm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形成圆形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7006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型穿搭技巧：对比原理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型身材没有腰那我们就打造腰线（曲线）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可以运用配饰形成视觉分割，达到显瘦的效果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禁忌：短款上衣，紧绷的衣服＋裤子，设计繁琐的款式，膨胀的材质，膨胀感的颜色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适合：挺括感面料，因为包容性更强，穿上不会破坏衣服原有的版型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3838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第三种：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型身型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身材特点：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臀比肩宽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2-5cm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、腰细臀大，形成三角形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型身材也叫梨型身材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268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0334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第四种：草莓型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身材特点：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肩比臀宽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2-5cm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（注意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2cm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上下是假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5cm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上下是真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腰细臀小，形成倒三角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352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型穿西装特别好看的，像很多国际名模都是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型身材，刘雯，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851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最后一种身型：直筒型，也称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身材特点：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H</a:t>
            </a: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型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臀肩差在</a:t>
            </a:r>
            <a:r>
              <a:rPr kumimoji="1"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5cm</a:t>
            </a: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以内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腰和臀相差小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身材没有明显曲线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38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u="heavy"/>
          </a:p>
        </p:txBody>
      </p:sp>
    </p:spTree>
    <p:extLst>
      <p:ext uri="{BB962C8B-B14F-4D97-AF65-F5344CB8AC3E}">
        <p14:creationId xmlns:p14="http://schemas.microsoft.com/office/powerpoint/2010/main" val="4112248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H</a:t>
            </a: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型着装：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打造腰线，擅用腰带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利用廓型（上收下放）打造腰线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假如你是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型身形，多备腰带，一年四季都用的上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236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刚刚讲过，一件衣服怎么样才能称得上“合适”？</a:t>
            </a:r>
            <a:r>
              <a:rPr kumimoji="1" lang="zh-CN" altLang="en-US" sz="1200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色彩、风格、身型、场合、搭配这些都是我们需要考虑的因素。但风格是占主导地位的一个特征。所以在这些因素中，风格先行。风格，是我们通过服装找到最舒服的自己。</a:t>
            </a:r>
            <a:endParaRPr kumimoji="1" lang="en-US" altLang="zh-CN" dirty="0"/>
          </a:p>
          <a:p>
            <a:r>
              <a:rPr kumimoji="1" lang="zh-CN" altLang="en-US" dirty="0"/>
              <a:t>如何判定我们是属于哪种风格？</a:t>
            </a:r>
            <a:endParaRPr kumimoji="1" lang="en-US" altLang="zh-CN" dirty="0"/>
          </a:p>
          <a:p>
            <a:r>
              <a:rPr kumimoji="1" lang="zh-CN" altLang="en-US" dirty="0"/>
              <a:t>我们去判断一个人属于哪一种风格，是根据我们的面部</a:t>
            </a:r>
            <a:r>
              <a:rPr kumimoji="1" lang="en-US" altLang="zh-CN" dirty="0"/>
              <a:t>DNA</a:t>
            </a:r>
            <a:r>
              <a:rPr kumimoji="1" lang="zh-CN" altLang="en-US" dirty="0"/>
              <a:t>的五官识别来确定的，定风格不是一个靠感觉的事情，她是一个有理性科学的底层逻辑维度，来定的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4847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再来看面部轮廓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直曲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脸：看颌骨是否明显（明显的话直线条）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眼：眼型平</a:t>
            </a:r>
            <a:r>
              <a:rPr kumimoji="1"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——</a:t>
            </a: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直、眼型圆</a:t>
            </a:r>
            <a:r>
              <a:rPr kumimoji="1"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——</a:t>
            </a: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曲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1､</a:t>
            </a: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颌骨明显，眼型圆，是直曲结合偏直；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2､</a:t>
            </a: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看不到颌骨，眼型直，是直曲结合偏曲；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直线条</a:t>
            </a:r>
            <a:r>
              <a:rPr kumimoji="1"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——</a:t>
            </a: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中性化       曲线条</a:t>
            </a:r>
            <a:r>
              <a:rPr kumimoji="1"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——</a:t>
            </a: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女性化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910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量感：看五官的饱满度和成熟度</a:t>
            </a:r>
            <a:endParaRPr kumimoji="1" lang="en-US" altLang="zh-CN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大量感（饱满度高的，五官长的比较开）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中量感（中大量、中小量）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小量感（五官没有长开的感觉）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大量感会比实际年龄显成熟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小量感会比实际年龄显小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7111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动静：看五官的均衡度和眼神（我们在判定动静还可以做印象提取，这个人的性格表达，是活泼还是安静）</a:t>
            </a:r>
            <a:endParaRPr kumimoji="1" lang="en-US" altLang="zh-CN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三庭五眼越均衡（静），三庭五眼越失衡（动）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动态的人：时尚、活泼、酷，静态的人往静态的风格走：优雅、气质 、知性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862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人体风格给合服装风格（色彩、款式、材质、图案）找到最适合自己的穿衣风格。</a:t>
            </a:r>
          </a:p>
          <a:p>
            <a:r>
              <a:rPr kumimoji="1" lang="zh-CN" altLang="en-US" dirty="0"/>
              <a:t>那女士风格有哪些呢，有气场，大小华丽，知性，质感，帅气，甜美，文艺，时尚八大风格。</a:t>
            </a:r>
            <a:endParaRPr kumimoji="1" lang="en-US" altLang="zh-CN" dirty="0"/>
          </a:p>
          <a:p>
            <a:r>
              <a:rPr kumimoji="1" lang="zh-CN" altLang="en-US" dirty="0"/>
              <a:t>今天在这里由于时间关系，只讲两个风格，知性和文艺风格</a:t>
            </a:r>
          </a:p>
          <a:p>
            <a:r>
              <a:rPr kumimoji="1" lang="zh-CN" altLang="en-US" dirty="0"/>
              <a:t>这个风格，年龄跨度的范围比较广，是大多数人都适合的风格，也是很符合咱们教师的职业定位。</a:t>
            </a:r>
          </a:p>
          <a:p>
            <a:r>
              <a:rPr kumimoji="1" lang="zh-CN" altLang="en-US" dirty="0"/>
              <a:t>知性型：量感（不限）、动静（静）、直曲（曲）</a:t>
            </a:r>
            <a:endParaRPr kumimoji="1" lang="en-US" altLang="zh-CN" dirty="0"/>
          </a:p>
          <a:p>
            <a:r>
              <a:rPr kumimoji="1" lang="zh-CN" altLang="en-US" dirty="0"/>
              <a:t>代表人物：刘诗诗</a:t>
            </a:r>
            <a:endParaRPr kumimoji="1" lang="en-US" altLang="zh-CN" dirty="0"/>
          </a:p>
          <a:p>
            <a:r>
              <a:rPr kumimoji="1" lang="zh-CN" altLang="en-US" dirty="0"/>
              <a:t>特点：优雅浪漫气质、温柔、精致、女人味、小家碧玉、成熟、上品、曲线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8431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色，色彩表达：柔和，弱对比，基础色加白加灰</a:t>
            </a:r>
            <a:endParaRPr lang="en-US" altLang="zh-CN" dirty="0"/>
          </a:p>
          <a:p>
            <a:r>
              <a:rPr lang="zh-CN" altLang="en-US" dirty="0"/>
              <a:t>款，款式表达：</a:t>
            </a:r>
            <a:r>
              <a:rPr lang="en-US" altLang="zh-CN" dirty="0"/>
              <a:t>H</a:t>
            </a:r>
            <a:r>
              <a:rPr lang="zh-CN" altLang="en-US" dirty="0"/>
              <a:t>型但不过于硬朗，合身但不夸张</a:t>
            </a:r>
            <a:endParaRPr lang="en-US" altLang="zh-CN" dirty="0"/>
          </a:p>
          <a:p>
            <a:r>
              <a:rPr lang="zh-CN" altLang="en-US" dirty="0"/>
              <a:t>材，材质表达：柔软，针织，弱光泽</a:t>
            </a:r>
            <a:endParaRPr lang="en-US" altLang="zh-CN" dirty="0"/>
          </a:p>
          <a:p>
            <a:r>
              <a:rPr lang="zh-CN" altLang="en-US" dirty="0"/>
              <a:t>图，图案表达：小花卉，静态，不张扬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4565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知性型：职场穿搭推荐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4312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073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知性型：日常休闲穿着搭配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3125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另外，除去有彩色，在色彩美学里还有一类叫基础色，这个图片上的所有的颜色，我们称之为基础色，基础色是最百搭的颜色。</a:t>
            </a:r>
            <a:endParaRPr kumimoji="1" lang="en-US" altLang="zh-CN" dirty="0"/>
          </a:p>
          <a:p>
            <a:r>
              <a:rPr kumimoji="1" lang="zh-CN" altLang="en-US" dirty="0"/>
              <a:t>有个快速的记忆口决：黑白灰、驼米咖、金银藏青丹宁（牛仔色）</a:t>
            </a:r>
            <a:endParaRPr kumimoji="1" lang="en-US" altLang="zh-CN" dirty="0"/>
          </a:p>
          <a:p>
            <a:r>
              <a:rPr kumimoji="1" lang="zh-CN" altLang="en-US" dirty="0"/>
              <a:t>那了解了所有的色彩后，这些色彩要如何搭配？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46312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文艺型：量感（中到中大量感）、动静（静）、直曲（直）</a:t>
            </a:r>
            <a:endParaRPr kumimoji="1" lang="en-US" altLang="zh-CN" dirty="0"/>
          </a:p>
          <a:p>
            <a:r>
              <a:rPr kumimoji="1" lang="zh-CN" altLang="en-US" dirty="0"/>
              <a:t>代表人物：汤唯</a:t>
            </a:r>
            <a:endParaRPr kumimoji="1" lang="en-US" altLang="zh-CN" dirty="0"/>
          </a:p>
          <a:p>
            <a:r>
              <a:rPr kumimoji="1" lang="zh-CN" altLang="en-US" dirty="0"/>
              <a:t>特点：洒脱气质、亲和、洒脱、朴实、随意</a:t>
            </a:r>
            <a:endParaRPr kumimoji="1" lang="en-US" altLang="zh-CN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6917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文艺型着装</a:t>
            </a:r>
          </a:p>
          <a:p>
            <a:r>
              <a:rPr kumimoji="1" lang="zh-CN" altLang="en-US" dirty="0"/>
              <a:t>色彩表达：暖色、大地色、浊色、自然色、低纯色</a:t>
            </a:r>
          </a:p>
          <a:p>
            <a:r>
              <a:rPr kumimoji="1" lang="zh-CN" altLang="en-US" dirty="0"/>
              <a:t>款式表达：不追求精致、宽松、松软</a:t>
            </a:r>
          </a:p>
          <a:p>
            <a:r>
              <a:rPr kumimoji="1" lang="zh-CN" altLang="en-US" dirty="0"/>
              <a:t>材质表达：粗肌理、天然、棉麻、柔、松、软</a:t>
            </a:r>
          </a:p>
          <a:p>
            <a:r>
              <a:rPr kumimoji="1" lang="zh-CN" altLang="en-US" dirty="0"/>
              <a:t>图案表达：花卉、纯色、树叶、肌理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807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在服装搭配上，颜色的搭配还是非常关键的，好的色彩搭配，是能给到人视觉愉悦感的。</a:t>
            </a:r>
            <a:endParaRPr kumimoji="1" lang="en-US" altLang="zh-CN" dirty="0"/>
          </a:p>
          <a:p>
            <a:r>
              <a:rPr kumimoji="1" lang="zh-CN" altLang="en-US" dirty="0"/>
              <a:t>一件衣服怎样才能称得上合适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>
                <a:solidFill>
                  <a:prstClr val="black"/>
                </a:solidFill>
              </a:rPr>
              <a:pPr/>
              <a:t>76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90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今天的分享到这里就全部结束了，感谢东城小学的热情邀约，希望今天的分享能对各位老师的穿搭有所帮助。祝女神们每天都是美美的。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41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配色原则</a:t>
            </a:r>
            <a:r>
              <a:rPr kumimoji="1" lang="en-US" altLang="zh-CN" sz="1200" b="1" dirty="0">
                <a:latin typeface="Lantinghei SC Heavy" charset="-122"/>
                <a:ea typeface="Lantinghei SC Heavy" charset="-122"/>
                <a:cs typeface="Lantinghei SC Heavy" charset="-122"/>
              </a:rPr>
              <a:t>1</a:t>
            </a:r>
            <a:r>
              <a:rPr kumimoji="1"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：基础色</a:t>
            </a:r>
            <a:r>
              <a:rPr kumimoji="1" lang="en-US" altLang="zh-CN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+</a:t>
            </a:r>
            <a:r>
              <a:rPr kumimoji="1"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基础色</a:t>
            </a:r>
            <a:endParaRPr kumimoji="1"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793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基础色：白色</a:t>
            </a:r>
            <a:r>
              <a:rPr kumimoji="1" lang="en-US" altLang="zh-CN" dirty="0"/>
              <a:t>+</a:t>
            </a:r>
            <a:r>
              <a:rPr kumimoji="1" lang="zh-CN" altLang="en-US" dirty="0"/>
              <a:t>黑色的搭配，也是最经典的黑白配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0018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基础色：白色</a:t>
            </a:r>
            <a:r>
              <a:rPr kumimoji="1" lang="en-US" altLang="zh-CN" dirty="0"/>
              <a:t>+</a:t>
            </a:r>
            <a:r>
              <a:rPr kumimoji="1" lang="zh-CN" altLang="en-US" dirty="0"/>
              <a:t>驼色</a:t>
            </a: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比较温柔 ，出高级感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323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配色原则</a:t>
            </a:r>
            <a:r>
              <a:rPr kumimoji="1" lang="en-US" altLang="zh-CN" sz="1200" b="1" dirty="0">
                <a:latin typeface="Lantinghei SC Heavy" charset="-122"/>
                <a:ea typeface="Lantinghei SC Heavy" charset="-122"/>
                <a:cs typeface="Lantinghei SC Heavy" charset="-122"/>
              </a:rPr>
              <a:t>2</a:t>
            </a:r>
            <a:r>
              <a:rPr kumimoji="1"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：基础色</a:t>
            </a:r>
            <a:r>
              <a:rPr kumimoji="1" lang="en-US" altLang="zh-CN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+</a:t>
            </a:r>
            <a:r>
              <a:rPr kumimoji="1" lang="zh-CN" altLang="en-US" sz="1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有彩色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（基础色以外的彩色）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基础色➕有彩色      通常就是上半身彩色➕下半身基础色，或者上半身基础色➕下半身彩色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sz="1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0395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0DAB0-009B-C447-937C-9F2EC2B0F3D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1979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utterfly-and-leaf_3000x1734.jpeg"/>
          <p:cNvSpPr>
            <a:spLocks noGrp="1"/>
          </p:cNvSpPr>
          <p:nvPr>
            <p:ph type="pic" idx="21"/>
          </p:nvPr>
        </p:nvSpPr>
        <p:spPr>
          <a:xfrm>
            <a:off x="4579743" y="1528601"/>
            <a:ext cx="10670309" cy="462557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190625" y="1946672"/>
            <a:ext cx="5119688" cy="4018359"/>
          </a:xfrm>
          <a:prstGeom prst="rect">
            <a:avLst/>
          </a:prstGeom>
        </p:spPr>
        <p:txBody>
          <a:bodyPr/>
          <a:lstStyle>
            <a:lvl1pPr marL="312420" indent="-312420">
              <a:spcBef>
                <a:spcPts val="2670"/>
              </a:spcBef>
              <a:buSzPct val="50000"/>
              <a:buBlip>
                <a:blip r:embed="rId2"/>
              </a:buBlip>
              <a:defRPr sz="2530"/>
            </a:lvl1pPr>
            <a:lvl2pPr marL="624840" indent="-312420">
              <a:spcBef>
                <a:spcPts val="2670"/>
              </a:spcBef>
              <a:buSzPct val="50000"/>
              <a:buBlip>
                <a:blip r:embed="rId2"/>
              </a:buBlip>
              <a:defRPr sz="2530"/>
            </a:lvl2pPr>
            <a:lvl3pPr marL="937895" indent="-312420">
              <a:spcBef>
                <a:spcPts val="2670"/>
              </a:spcBef>
              <a:buSzPct val="50000"/>
              <a:buBlip>
                <a:blip r:embed="rId2"/>
              </a:buBlip>
              <a:defRPr sz="2530"/>
            </a:lvl3pPr>
            <a:lvl4pPr marL="1250315" indent="-312420">
              <a:spcBef>
                <a:spcPts val="2670"/>
              </a:spcBef>
              <a:buSzPct val="50000"/>
              <a:buBlip>
                <a:blip r:embed="rId2"/>
              </a:buBlip>
              <a:defRPr sz="2530"/>
            </a:lvl4pPr>
            <a:lvl5pPr marL="1562735" indent="-312420">
              <a:spcBef>
                <a:spcPts val="2670"/>
              </a:spcBef>
              <a:buSzPct val="50000"/>
              <a:buBlip>
                <a:blip r:embed="rId2"/>
              </a:buBlip>
              <a:defRPr sz="253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510" y="-3086280"/>
            <a:ext cx="11166762" cy="9436916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600200" y="1485100"/>
            <a:ext cx="8991600" cy="200362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3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FASHION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308350" y="4025900"/>
            <a:ext cx="5575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时尚行业年终总结模板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308350" y="4398428"/>
            <a:ext cx="55753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effectLst/>
              </a:defRPr>
            </a:lvl1pPr>
          </a:lstStyle>
          <a:p>
            <a:pPr algn="ctr"/>
            <a:r>
              <a:rPr kumimoji="1" lang="en-US" altLang="zh-CN" sz="14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BY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OfficePLUS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917EE-6CC2-4B40-A861-A3979062CF11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8C1AE-986C-9048-94C8-1D7EA4F7CF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图片_202105250932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30" y="-635"/>
            <a:ext cx="978217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891572954624_.pic_hd.jpg" descr="891572954624_.pic_hd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487386" y="1191720"/>
            <a:ext cx="3449899" cy="4871519"/>
          </a:xfrm>
          <a:prstGeom prst="rect">
            <a:avLst/>
          </a:prstGeom>
        </p:spPr>
      </p:pic>
      <p:sp>
        <p:nvSpPr>
          <p:cNvPr id="160" name="BLACK    黑…"/>
          <p:cNvSpPr txBox="1">
            <a:spLocks noGrp="1"/>
          </p:cNvSpPr>
          <p:nvPr>
            <p:ph type="body" sz="half" idx="1"/>
          </p:nvPr>
        </p:nvSpPr>
        <p:spPr>
          <a:xfrm>
            <a:off x="2340157" y="2397244"/>
            <a:ext cx="3839766" cy="401835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BLACK    黑</a:t>
            </a:r>
          </a:p>
        </p:txBody>
      </p:sp>
      <p:sp>
        <p:nvSpPr>
          <p:cNvPr id="161" name="无彩色"/>
          <p:cNvSpPr txBox="1"/>
          <p:nvPr/>
        </p:nvSpPr>
        <p:spPr>
          <a:xfrm>
            <a:off x="1643586" y="879896"/>
            <a:ext cx="1865630" cy="795655"/>
          </a:xfrm>
          <a:prstGeom prst="rect">
            <a:avLst/>
          </a:prstGeom>
          <a:ln w="12700">
            <a:miter lim="400000"/>
          </a:ln>
        </p:spPr>
        <p:txBody>
          <a:bodyPr wrap="none" lIns="35718" tIns="35718" rIns="35718" bIns="35718" anchor="ctr">
            <a:spAutoFit/>
          </a:bodyPr>
          <a:lstStyle>
            <a:lvl1pPr>
              <a:defRPr sz="6700" b="1" u="sng">
                <a:solidFill>
                  <a:srgbClr val="000000"/>
                </a:solidFill>
              </a:defRPr>
            </a:lvl1pPr>
          </a:lstStyle>
          <a:p>
            <a:pPr>
              <a:defRPr u="none"/>
            </a:pPr>
            <a:r>
              <a:rPr sz="4710" u="sng"/>
              <a:t>无彩色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6951587209551_.pic_hd.jpg" descr="6951587209551_.pic_hd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4699039" y="0"/>
            <a:ext cx="5354242" cy="6858000"/>
          </a:xfrm>
          <a:prstGeom prst="rect">
            <a:avLst/>
          </a:prstGeom>
        </p:spPr>
      </p:pic>
      <p:sp>
        <p:nvSpPr>
          <p:cNvPr id="3" name="BLACK    黑…"/>
          <p:cNvSpPr txBox="1">
            <a:spLocks noGrp="1"/>
          </p:cNvSpPr>
          <p:nvPr>
            <p:ph type="body" sz="half" idx="1"/>
          </p:nvPr>
        </p:nvSpPr>
        <p:spPr>
          <a:xfrm>
            <a:off x="2340157" y="2397244"/>
            <a:ext cx="3839766" cy="40183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dirty="0"/>
              <a:t>WHITE    白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1021572955382_.pic_hd.jpg" descr="1021572955382_.pic_hd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03" b="103"/>
          <a:stretch>
            <a:fillRect/>
          </a:stretch>
        </p:blipFill>
        <p:spPr>
          <a:xfrm>
            <a:off x="4204935" y="1848604"/>
            <a:ext cx="5947675" cy="4460756"/>
          </a:xfrm>
          <a:prstGeom prst="rect">
            <a:avLst/>
          </a:prstGeom>
        </p:spPr>
      </p:pic>
      <p:sp>
        <p:nvSpPr>
          <p:cNvPr id="3" name="BLACK    黑…"/>
          <p:cNvSpPr txBox="1">
            <a:spLocks noGrp="1"/>
          </p:cNvSpPr>
          <p:nvPr>
            <p:ph type="body" sz="half" idx="1"/>
          </p:nvPr>
        </p:nvSpPr>
        <p:spPr>
          <a:xfrm>
            <a:off x="880558" y="1033957"/>
            <a:ext cx="3839766" cy="401835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GREY     灰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944" y="879959"/>
            <a:ext cx="5003750" cy="5313982"/>
          </a:xfrm>
          <a:prstGeom prst="rect">
            <a:avLst/>
          </a:prstGeom>
        </p:spPr>
      </p:pic>
      <p:sp>
        <p:nvSpPr>
          <p:cNvPr id="161" name="无彩色"/>
          <p:cNvSpPr txBox="1"/>
          <p:nvPr/>
        </p:nvSpPr>
        <p:spPr>
          <a:xfrm>
            <a:off x="1351280" y="1002983"/>
            <a:ext cx="2433320" cy="795655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>
              <a:defRPr sz="6700" b="1" u="sng">
                <a:solidFill>
                  <a:srgbClr val="000000"/>
                </a:solidFill>
              </a:defRPr>
            </a:lvl1pPr>
          </a:lstStyle>
          <a:p>
            <a:pPr>
              <a:defRPr u="none"/>
            </a:pPr>
            <a:r>
              <a:rPr lang="zh-CN" sz="4710" u="sng" dirty="0"/>
              <a:t>基础</a:t>
            </a:r>
            <a:r>
              <a:rPr sz="4710" u="sng" dirty="0"/>
              <a:t>色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1491572966512_.pic_hd.jpg" descr="1491572966512_.pic_hd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5946869" y="95052"/>
            <a:ext cx="4459496" cy="6217649"/>
          </a:xfrm>
          <a:prstGeom prst="rect">
            <a:avLst/>
          </a:prstGeom>
        </p:spPr>
      </p:pic>
      <p:sp>
        <p:nvSpPr>
          <p:cNvPr id="200" name="基础色"/>
          <p:cNvSpPr txBox="1">
            <a:spLocks noGrp="1"/>
          </p:cNvSpPr>
          <p:nvPr>
            <p:ph type="title"/>
          </p:nvPr>
        </p:nvSpPr>
        <p:spPr>
          <a:xfrm>
            <a:off x="1200843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710" b="1" dirty="0" err="1">
                <a:latin typeface="+mn-lt"/>
                <a:ea typeface="+mn-ea"/>
                <a:cs typeface="+mn-cs"/>
              </a:rPr>
              <a:t>基础色</a:t>
            </a:r>
            <a:endParaRPr sz="4710" b="1" dirty="0">
              <a:latin typeface="+mn-lt"/>
              <a:ea typeface="+mn-ea"/>
              <a:cs typeface="+mn-cs"/>
            </a:endParaRPr>
          </a:p>
        </p:txBody>
      </p:sp>
      <p:sp>
        <p:nvSpPr>
          <p:cNvPr id="201" name="驼色"/>
          <p:cNvSpPr txBox="1">
            <a:spLocks noGrp="1"/>
          </p:cNvSpPr>
          <p:nvPr>
            <p:ph type="body" sz="quarter" idx="1"/>
          </p:nvPr>
        </p:nvSpPr>
        <p:spPr>
          <a:xfrm>
            <a:off x="1553268" y="1946672"/>
            <a:ext cx="5119688" cy="40183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000" dirty="0" err="1">
                <a:latin typeface="楷体" panose="02010609060101010101" pitchFamily="49" charset="-122"/>
                <a:ea typeface="楷体" panose="02010609060101010101" pitchFamily="49" charset="-122"/>
              </a:rPr>
              <a:t>驼色</a:t>
            </a:r>
            <a:endParaRPr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2681573001036_.pic_hd.jpg" descr="2681573001036_.pic_hd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5876579" y="1330"/>
            <a:ext cx="4322613" cy="6035138"/>
          </a:xfrm>
          <a:prstGeom prst="rect">
            <a:avLst/>
          </a:prstGeom>
        </p:spPr>
      </p:pic>
      <p:sp>
        <p:nvSpPr>
          <p:cNvPr id="5" name="基础色"/>
          <p:cNvSpPr txBox="1">
            <a:spLocks/>
          </p:cNvSpPr>
          <p:nvPr/>
        </p:nvSpPr>
        <p:spPr>
          <a:xfrm>
            <a:off x="1405890" y="1583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710" b="1" dirty="0">
                <a:latin typeface="+mn-lt"/>
                <a:ea typeface="+mn-ea"/>
                <a:cs typeface="+mn-cs"/>
              </a:rPr>
              <a:t>基础色 </a:t>
            </a:r>
          </a:p>
        </p:txBody>
      </p:sp>
      <p:sp>
        <p:nvSpPr>
          <p:cNvPr id="6" name="驼色"/>
          <p:cNvSpPr txBox="1">
            <a:spLocks/>
          </p:cNvSpPr>
          <p:nvPr/>
        </p:nvSpPr>
        <p:spPr>
          <a:xfrm>
            <a:off x="1758315" y="1739910"/>
            <a:ext cx="5119688" cy="4018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420" indent="-312420" algn="l" defTabSz="914400" rtl="0" eaLnBrk="1" latinLnBrk="0" hangingPunct="1">
              <a:lnSpc>
                <a:spcPct val="90000"/>
              </a:lnSpc>
              <a:spcBef>
                <a:spcPts val="2670"/>
              </a:spcBef>
              <a:buSzPct val="50000"/>
              <a:buFont typeface="Arial" panose="020B0604020202020204"/>
              <a:buBlip>
                <a:blip r:embed="rId3"/>
              </a:buBlip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4840" indent="-312420" algn="l" defTabSz="914400" rtl="0" eaLnBrk="1" latinLnBrk="0" hangingPunct="1">
              <a:lnSpc>
                <a:spcPct val="90000"/>
              </a:lnSpc>
              <a:spcBef>
                <a:spcPts val="2670"/>
              </a:spcBef>
              <a:buSzPct val="50000"/>
              <a:buFont typeface="Arial" panose="020B0604020202020204"/>
              <a:buBlip>
                <a:blip r:embed="rId3"/>
              </a:buBlip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7895" indent="-312420" algn="l" defTabSz="914400" rtl="0" eaLnBrk="1" latinLnBrk="0" hangingPunct="1">
              <a:lnSpc>
                <a:spcPct val="90000"/>
              </a:lnSpc>
              <a:spcBef>
                <a:spcPts val="2670"/>
              </a:spcBef>
              <a:buSzPct val="50000"/>
              <a:buFont typeface="Arial" panose="020B0604020202020204"/>
              <a:buBlip>
                <a:blip r:embed="rId3"/>
              </a:buBlip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315" indent="-312420" algn="l" defTabSz="914400" rtl="0" eaLnBrk="1" latinLnBrk="0" hangingPunct="1">
              <a:lnSpc>
                <a:spcPct val="90000"/>
              </a:lnSpc>
              <a:spcBef>
                <a:spcPts val="2670"/>
              </a:spcBef>
              <a:buSzPct val="50000"/>
              <a:buFont typeface="Arial" panose="020B0604020202020204"/>
              <a:buBlip>
                <a:blip r:embed="rId3"/>
              </a:buBlip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2735" indent="-312420" algn="l" defTabSz="914400" rtl="0" eaLnBrk="1" latinLnBrk="0" hangingPunct="1">
              <a:lnSpc>
                <a:spcPct val="90000"/>
              </a:lnSpc>
              <a:spcBef>
                <a:spcPts val="2670"/>
              </a:spcBef>
              <a:buSzPct val="50000"/>
              <a:buFont typeface="Arial" panose="020B0604020202020204"/>
              <a:buBlip>
                <a:blip r:embed="rId3"/>
              </a:buBlip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米色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1591572967294_.pic_hd.jpg" descr="1591572967294_.pic_hd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136184" y="347470"/>
            <a:ext cx="4063008" cy="5688998"/>
          </a:xfrm>
          <a:prstGeom prst="rect">
            <a:avLst/>
          </a:prstGeom>
        </p:spPr>
      </p:pic>
      <p:sp>
        <p:nvSpPr>
          <p:cNvPr id="204" name="基础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710" b="1" dirty="0" err="1">
                <a:latin typeface="+mn-lt"/>
                <a:ea typeface="+mn-ea"/>
                <a:cs typeface="+mn-cs"/>
              </a:rPr>
              <a:t>基础色</a:t>
            </a:r>
            <a:endParaRPr sz="4710" b="1" dirty="0">
              <a:latin typeface="+mn-lt"/>
              <a:ea typeface="+mn-ea"/>
              <a:cs typeface="+mn-cs"/>
            </a:endParaRPr>
          </a:p>
        </p:txBody>
      </p:sp>
      <p:sp>
        <p:nvSpPr>
          <p:cNvPr id="205" name="咖色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 err="1">
                <a:latin typeface="楷体" panose="02010609060101010101" pitchFamily="49" charset="-122"/>
                <a:ea typeface="楷体" panose="02010609060101010101" pitchFamily="49" charset="-122"/>
              </a:rPr>
              <a:t>咖色</a:t>
            </a:r>
            <a:endParaRPr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1821572970865_.pic_hd.jpg" descr="1821572970865_.pic_hd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5527598" y="-463977"/>
            <a:ext cx="5089688" cy="7057906"/>
          </a:xfrm>
          <a:prstGeom prst="rect">
            <a:avLst/>
          </a:prstGeom>
        </p:spPr>
      </p:pic>
      <p:sp>
        <p:nvSpPr>
          <p:cNvPr id="208" name="基础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710" b="1" dirty="0" err="1">
                <a:latin typeface="+mn-lt"/>
                <a:ea typeface="+mn-ea"/>
                <a:cs typeface="+mn-cs"/>
              </a:rPr>
              <a:t>基础色</a:t>
            </a:r>
            <a:endParaRPr sz="4710" b="1" dirty="0">
              <a:latin typeface="+mn-lt"/>
              <a:ea typeface="+mn-ea"/>
              <a:cs typeface="+mn-cs"/>
            </a:endParaRPr>
          </a:p>
        </p:txBody>
      </p:sp>
      <p:sp>
        <p:nvSpPr>
          <p:cNvPr id="209" name="金色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 err="1">
                <a:latin typeface="楷体" panose="02010609060101010101" pitchFamily="49" charset="-122"/>
                <a:ea typeface="楷体" panose="02010609060101010101" pitchFamily="49" charset="-122"/>
              </a:rPr>
              <a:t>金色</a:t>
            </a:r>
            <a:endParaRPr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1971572971003_.pic_hd.jpg" descr="1971572971003_.pic_hd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784752" y="-132223"/>
            <a:ext cx="5138092" cy="7122445"/>
          </a:xfrm>
          <a:prstGeom prst="rect">
            <a:avLst/>
          </a:prstGeom>
        </p:spPr>
      </p:pic>
      <p:sp>
        <p:nvSpPr>
          <p:cNvPr id="236" name="基础色"/>
          <p:cNvSpPr txBox="1">
            <a:spLocks noGrp="1"/>
          </p:cNvSpPr>
          <p:nvPr>
            <p:ph type="title"/>
          </p:nvPr>
        </p:nvSpPr>
        <p:spPr>
          <a:xfrm>
            <a:off x="1246261" y="229195"/>
            <a:ext cx="4125516" cy="23217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710" b="1" dirty="0" err="1">
                <a:latin typeface="+mn-lt"/>
                <a:ea typeface="+mn-ea"/>
                <a:cs typeface="+mn-cs"/>
              </a:rPr>
              <a:t>基础色</a:t>
            </a:r>
            <a:endParaRPr sz="4710" b="1" dirty="0">
              <a:latin typeface="+mn-lt"/>
              <a:ea typeface="+mn-ea"/>
              <a:cs typeface="+mn-cs"/>
            </a:endParaRPr>
          </a:p>
        </p:txBody>
      </p:sp>
      <p:sp>
        <p:nvSpPr>
          <p:cNvPr id="237" name="银色"/>
          <p:cNvSpPr txBox="1">
            <a:spLocks noGrp="1"/>
          </p:cNvSpPr>
          <p:nvPr>
            <p:ph type="body" sz="quarter" idx="1"/>
          </p:nvPr>
        </p:nvSpPr>
        <p:spPr>
          <a:xfrm>
            <a:off x="1594854" y="2261070"/>
            <a:ext cx="4125516" cy="2616399"/>
          </a:xfrm>
          <a:prstGeom prst="rect">
            <a:avLst/>
          </a:prstGeom>
        </p:spPr>
        <p:txBody>
          <a:bodyPr/>
          <a:lstStyle/>
          <a:p>
            <a:r>
              <a:rPr sz="3000" dirty="0" err="1">
                <a:latin typeface="楷体" panose="02010609060101010101" pitchFamily="49" charset="-122"/>
                <a:ea typeface="楷体" panose="02010609060101010101" pitchFamily="49" charset="-122"/>
              </a:rPr>
              <a:t>银色</a:t>
            </a:r>
            <a:endParaRPr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38" name="2011572971032_.pic_hd.jpg" descr="2011572971032_.pic_h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988" y="347652"/>
            <a:ext cx="3600182" cy="540027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1681572970112_.pic_hd.jpg" descr="1681572970112_.pic_hd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136184" y="347470"/>
            <a:ext cx="4063009" cy="5688999"/>
          </a:xfrm>
          <a:prstGeom prst="rect">
            <a:avLst/>
          </a:prstGeom>
        </p:spPr>
      </p:pic>
      <p:sp>
        <p:nvSpPr>
          <p:cNvPr id="261" name="基础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710" b="1" dirty="0" err="1">
                <a:latin typeface="+mn-lt"/>
                <a:ea typeface="+mn-ea"/>
                <a:cs typeface="+mn-cs"/>
              </a:rPr>
              <a:t>基础色</a:t>
            </a:r>
            <a:endParaRPr sz="4710" b="1" dirty="0">
              <a:latin typeface="+mn-lt"/>
              <a:ea typeface="+mn-ea"/>
              <a:cs typeface="+mn-cs"/>
            </a:endParaRPr>
          </a:p>
        </p:txBody>
      </p:sp>
      <p:sp>
        <p:nvSpPr>
          <p:cNvPr id="262" name="藏青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 err="1">
                <a:latin typeface="楷体" panose="02010609060101010101" pitchFamily="49" charset="-122"/>
                <a:ea typeface="楷体" panose="02010609060101010101" pitchFamily="49" charset="-122"/>
              </a:rPr>
              <a:t>藏青</a:t>
            </a:r>
            <a:endParaRPr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sz="3000" dirty="0">
                <a:latin typeface="楷体" panose="02010609060101010101" pitchFamily="49" charset="-122"/>
                <a:ea typeface="楷体" panose="02010609060101010101" pitchFamily="49" charset="-122"/>
              </a:rPr>
              <a:t>全球职场通用色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2159476"/>
            <a:ext cx="12192001" cy="1862828"/>
          </a:xfrm>
          <a:prstGeom prst="rect">
            <a:avLst/>
          </a:prstGeom>
          <a:solidFill>
            <a:schemeClr val="bg1">
              <a:alpha val="6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54921" y="2512008"/>
            <a:ext cx="70821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 dirty="0">
                <a:solidFill>
                  <a:schemeClr val="accent4">
                    <a:lumMod val="50000"/>
                  </a:schemeClr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艾</a:t>
            </a:r>
            <a:r>
              <a:rPr kumimoji="1" lang="en-US" altLang="zh-CN" sz="5400" b="1" dirty="0">
                <a:solidFill>
                  <a:schemeClr val="accent4">
                    <a:lumMod val="50000"/>
                  </a:schemeClr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 </a:t>
            </a:r>
            <a:r>
              <a:rPr kumimoji="1" lang="zh-CN" altLang="en-US" sz="5400" b="1" dirty="0">
                <a:solidFill>
                  <a:schemeClr val="accent4">
                    <a:lumMod val="50000"/>
                  </a:schemeClr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沐</a:t>
            </a:r>
            <a:r>
              <a:rPr kumimoji="1" lang="en-US" altLang="zh-CN" sz="5400" b="1" dirty="0">
                <a:solidFill>
                  <a:schemeClr val="accent4">
                    <a:lumMod val="50000"/>
                  </a:schemeClr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 </a:t>
            </a:r>
            <a:r>
              <a:rPr kumimoji="1" lang="zh-CN" altLang="en-US" sz="5400" b="1" dirty="0">
                <a:solidFill>
                  <a:schemeClr val="accent4">
                    <a:lumMod val="50000"/>
                  </a:schemeClr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妮</a:t>
            </a:r>
            <a:r>
              <a:rPr kumimoji="1" lang="en-US" altLang="zh-CN" sz="5400" b="1" dirty="0">
                <a:solidFill>
                  <a:schemeClr val="accent4">
                    <a:lumMod val="50000"/>
                  </a:schemeClr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 </a:t>
            </a:r>
            <a:r>
              <a:rPr kumimoji="1" lang="zh-CN" altLang="en-US" sz="5400" b="1" dirty="0">
                <a:solidFill>
                  <a:schemeClr val="accent4">
                    <a:lumMod val="50000"/>
                  </a:schemeClr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美 学 分 享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80847" y="3690380"/>
            <a:ext cx="393573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eelawadee UI Semilight" panose="020B0402040204020203" charset="0"/>
              </a:rPr>
              <a:t>主讲：喻阳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24814" y="4926965"/>
            <a:ext cx="2124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2021-5-27</a:t>
            </a:r>
            <a:endParaRPr lang="zh-CN" altLang="en-US" sz="2000" dirty="0">
              <a:solidFill>
                <a:schemeClr val="accent4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9" name="图片 8" descr="C:/Users/Administrator/AppData/Local/Temp/picturecompress_20210519010457/output_1.jp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418" y="199500"/>
            <a:ext cx="1807955" cy="2140653"/>
          </a:xfrm>
          <a:prstGeom prst="rect">
            <a:avLst/>
          </a:prstGeom>
        </p:spPr>
      </p:pic>
      <p:pic>
        <p:nvPicPr>
          <p:cNvPr id="10" name="图片 9" descr="5db48dfe4528eb552331190445e6e6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284" y="4399371"/>
            <a:ext cx="1675481" cy="2209254"/>
          </a:xfrm>
          <a:prstGeom prst="rect">
            <a:avLst/>
          </a:prstGeom>
        </p:spPr>
      </p:pic>
      <p:pic>
        <p:nvPicPr>
          <p:cNvPr id="12" name="图片 11" descr="20af7f0fd653b46f0a34e268ed9227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009" y="199500"/>
            <a:ext cx="1991010" cy="2138771"/>
          </a:xfrm>
          <a:prstGeom prst="rect">
            <a:avLst/>
          </a:prstGeom>
        </p:spPr>
      </p:pic>
      <p:pic>
        <p:nvPicPr>
          <p:cNvPr id="13" name="图片 12" descr="061e8561b51b7d2b5da3e4ba2f77fc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339" y="199500"/>
            <a:ext cx="1709605" cy="2109124"/>
          </a:xfrm>
          <a:prstGeom prst="rect">
            <a:avLst/>
          </a:prstGeom>
        </p:spPr>
      </p:pic>
      <p:pic>
        <p:nvPicPr>
          <p:cNvPr id="14" name="图片 13" descr="1105d83c5042890bdcba53caf0f87a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1197" y="199500"/>
            <a:ext cx="1829132" cy="2138771"/>
          </a:xfrm>
          <a:prstGeom prst="rect">
            <a:avLst/>
          </a:prstGeom>
        </p:spPr>
      </p:pic>
      <p:pic>
        <p:nvPicPr>
          <p:cNvPr id="16" name="图片 15" descr="b557ce0ec1fc59dea4363aee96154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932" y="4317989"/>
            <a:ext cx="1728583" cy="2289366"/>
          </a:xfrm>
          <a:prstGeom prst="rect">
            <a:avLst/>
          </a:prstGeom>
        </p:spPr>
      </p:pic>
      <p:pic>
        <p:nvPicPr>
          <p:cNvPr id="17" name="图片 16" descr="C:/Users/Administrator/AppData/Local/Temp/picturecompress_20210519010457/output_2.jpgoutput_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936" y="199501"/>
            <a:ext cx="1728428" cy="2159476"/>
          </a:xfrm>
          <a:prstGeom prst="rect">
            <a:avLst/>
          </a:prstGeom>
        </p:spPr>
      </p:pic>
      <p:pic>
        <p:nvPicPr>
          <p:cNvPr id="19" name="图片 18" descr="cfc80febcedac969137c58bc1cf185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2938" y="4318166"/>
            <a:ext cx="1545013" cy="2289824"/>
          </a:xfrm>
          <a:prstGeom prst="rect">
            <a:avLst/>
          </a:prstGeom>
        </p:spPr>
      </p:pic>
      <p:pic>
        <p:nvPicPr>
          <p:cNvPr id="22" name="图片 21" descr="fc8302a14ab102a0cd908a8c02d73f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622" y="4399371"/>
            <a:ext cx="1485044" cy="22092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2531573000433_.pic_hd.jpg" descr="2531573000433_.pic_hd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136184" y="347470"/>
            <a:ext cx="4063008" cy="5688998"/>
          </a:xfrm>
          <a:prstGeom prst="rect">
            <a:avLst/>
          </a:prstGeom>
        </p:spPr>
      </p:pic>
      <p:sp>
        <p:nvSpPr>
          <p:cNvPr id="273" name="基础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710" b="1" dirty="0" err="1">
                <a:latin typeface="+mn-lt"/>
                <a:ea typeface="+mn-ea"/>
                <a:cs typeface="+mn-cs"/>
              </a:rPr>
              <a:t>基础色</a:t>
            </a:r>
            <a:endParaRPr sz="4710" b="1" dirty="0">
              <a:latin typeface="+mn-lt"/>
              <a:ea typeface="+mn-ea"/>
              <a:cs typeface="+mn-cs"/>
            </a:endParaRPr>
          </a:p>
        </p:txBody>
      </p:sp>
      <p:sp>
        <p:nvSpPr>
          <p:cNvPr id="274" name="丹宁蓝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 err="1">
                <a:latin typeface="楷体" panose="02010609060101010101" pitchFamily="49" charset="-122"/>
                <a:ea typeface="楷体" panose="02010609060101010101" pitchFamily="49" charset="-122"/>
              </a:rPr>
              <a:t>丹宁蓝</a:t>
            </a:r>
            <a:endParaRPr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761572948149_.pic_hd.jpg" descr="761572948149_.pic_hd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146800" y="-536746"/>
            <a:ext cx="5657902" cy="7930222"/>
          </a:xfrm>
          <a:prstGeom prst="rect">
            <a:avLst/>
          </a:prstGeom>
        </p:spPr>
      </p:pic>
      <p:sp>
        <p:nvSpPr>
          <p:cNvPr id="318" name="红…"/>
          <p:cNvSpPr txBox="1">
            <a:spLocks noGrp="1"/>
          </p:cNvSpPr>
          <p:nvPr>
            <p:ph type="body" sz="half" idx="1"/>
          </p:nvPr>
        </p:nvSpPr>
        <p:spPr>
          <a:xfrm>
            <a:off x="1895013" y="1445720"/>
            <a:ext cx="2145665" cy="454787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49580">
              <a:spcBef>
                <a:spcPts val="2900"/>
              </a:spcBef>
              <a:buClr>
                <a:schemeClr val="accent1"/>
              </a:buClr>
              <a:defRPr sz="2770"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dirty="0">
                <a:latin typeface="楷体" panose="02010609060101010101" pitchFamily="49" charset="-122"/>
                <a:ea typeface="楷体" panose="02010609060101010101" pitchFamily="49" charset="-122"/>
              </a:rPr>
              <a:t>红</a:t>
            </a:r>
          </a:p>
          <a:p>
            <a:pPr defTabSz="449580">
              <a:spcBef>
                <a:spcPts val="2900"/>
              </a:spcBef>
              <a:buClr>
                <a:schemeClr val="accent1"/>
              </a:buClr>
              <a:defRPr sz="2770"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dirty="0">
                <a:latin typeface="楷体" panose="02010609060101010101" pitchFamily="49" charset="-122"/>
                <a:ea typeface="楷体" panose="02010609060101010101" pitchFamily="49" charset="-122"/>
              </a:rPr>
              <a:t>橙</a:t>
            </a:r>
          </a:p>
          <a:p>
            <a:pPr defTabSz="449580">
              <a:spcBef>
                <a:spcPts val="2900"/>
              </a:spcBef>
              <a:buClr>
                <a:schemeClr val="accent1"/>
              </a:buClr>
              <a:defRPr sz="2770"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dirty="0">
                <a:latin typeface="楷体" panose="02010609060101010101" pitchFamily="49" charset="-122"/>
                <a:ea typeface="楷体" panose="02010609060101010101" pitchFamily="49" charset="-122"/>
              </a:rPr>
              <a:t>黄</a:t>
            </a:r>
          </a:p>
          <a:p>
            <a:pPr defTabSz="449580">
              <a:spcBef>
                <a:spcPts val="2900"/>
              </a:spcBef>
              <a:buClr>
                <a:schemeClr val="accent1"/>
              </a:buClr>
              <a:defRPr sz="2770"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dirty="0">
                <a:latin typeface="楷体" panose="02010609060101010101" pitchFamily="49" charset="-122"/>
                <a:ea typeface="楷体" panose="02010609060101010101" pitchFamily="49" charset="-122"/>
              </a:rPr>
              <a:t>绿</a:t>
            </a:r>
          </a:p>
          <a:p>
            <a:pPr defTabSz="449580">
              <a:spcBef>
                <a:spcPts val="2900"/>
              </a:spcBef>
              <a:buClr>
                <a:schemeClr val="accent1"/>
              </a:buClr>
              <a:defRPr sz="2770"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dirty="0">
                <a:latin typeface="楷体" panose="02010609060101010101" pitchFamily="49" charset="-122"/>
                <a:ea typeface="楷体" panose="02010609060101010101" pitchFamily="49" charset="-122"/>
              </a:rPr>
              <a:t>青</a:t>
            </a:r>
          </a:p>
          <a:p>
            <a:pPr defTabSz="449580">
              <a:spcBef>
                <a:spcPts val="2900"/>
              </a:spcBef>
              <a:buClr>
                <a:schemeClr val="accent1"/>
              </a:buClr>
              <a:defRPr sz="2770"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dirty="0">
                <a:latin typeface="楷体" panose="02010609060101010101" pitchFamily="49" charset="-122"/>
                <a:ea typeface="楷体" panose="02010609060101010101" pitchFamily="49" charset="-122"/>
              </a:rPr>
              <a:t>蓝</a:t>
            </a:r>
          </a:p>
          <a:p>
            <a:pPr defTabSz="449580">
              <a:spcBef>
                <a:spcPts val="2900"/>
              </a:spcBef>
              <a:buClr>
                <a:schemeClr val="accent1"/>
              </a:buClr>
              <a:defRPr sz="2770"/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dirty="0">
                <a:latin typeface="楷体" panose="02010609060101010101" pitchFamily="49" charset="-122"/>
                <a:ea typeface="楷体" panose="02010609060101010101" pitchFamily="49" charset="-122"/>
              </a:rPr>
              <a:t>紫</a:t>
            </a:r>
          </a:p>
        </p:txBody>
      </p:sp>
      <p:sp>
        <p:nvSpPr>
          <p:cNvPr id="317" name="有彩色"/>
          <p:cNvSpPr txBox="1">
            <a:spLocks noGrp="1"/>
          </p:cNvSpPr>
          <p:nvPr>
            <p:ph type="title"/>
          </p:nvPr>
        </p:nvSpPr>
        <p:spPr>
          <a:xfrm>
            <a:off x="1376680" y="215265"/>
            <a:ext cx="7794625" cy="1163955"/>
          </a:xfrm>
          <a:prstGeom prst="rect">
            <a:avLst/>
          </a:prstGeom>
        </p:spPr>
        <p:txBody>
          <a:bodyPr/>
          <a:lstStyle>
            <a:lvl1pPr>
              <a:defRPr b="1" u="sng">
                <a:solidFill>
                  <a:srgbClr val="000000"/>
                </a:solidFill>
              </a:defRPr>
            </a:lvl1pPr>
          </a:lstStyle>
          <a:p>
            <a:r>
              <a:t>有彩色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二、三原色&amp;二次色&amp;三次色"/>
          <p:cNvSpPr txBox="1"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 u="sng">
                <a:solidFill>
                  <a:srgbClr val="000000"/>
                </a:solidFill>
                <a:latin typeface="Skia Bold"/>
                <a:ea typeface="Skia Bold"/>
                <a:cs typeface="Skia Bold"/>
                <a:sym typeface="Skia Bold"/>
              </a:defRPr>
            </a:lvl1pPr>
          </a:lstStyle>
          <a:p>
            <a:r>
              <a:rPr u="none" dirty="0" err="1">
                <a:latin typeface="楷体" panose="02010609060101010101" pitchFamily="49" charset="-122"/>
                <a:ea typeface="楷体" panose="02010609060101010101" pitchFamily="49" charset="-122"/>
              </a:rPr>
              <a:t>二、三原色&amp;二次色&amp;三次色</a:t>
            </a:r>
            <a:endParaRPr u="none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6641587207780_.pic.jpg" descr="6641587207780_.pic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779" b="779"/>
          <a:stretch>
            <a:fillRect/>
          </a:stretch>
        </p:blipFill>
        <p:spPr>
          <a:xfrm>
            <a:off x="2427605" y="0"/>
            <a:ext cx="7152005" cy="68122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8325" y="464820"/>
            <a:ext cx="18592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三元色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6651587207780_.pic.jpg" descr="6651587207780_.pic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2667000" y="0"/>
            <a:ext cx="6858001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3410" y="3568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二次色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6631587207779_.pic.jpg" descr="6631587207779_.pic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316" b="316"/>
          <a:stretch>
            <a:fillRect/>
          </a:stretch>
        </p:blipFill>
        <p:spPr>
          <a:xfrm>
            <a:off x="2829560" y="0"/>
            <a:ext cx="6889115" cy="68459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9765" y="418465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三次色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2201572976612_.pic_hd.jpg" descr="2201572976612_.pic_hd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8967" r="8967"/>
          <a:stretch>
            <a:fillRect/>
          </a:stretch>
        </p:blipFill>
        <p:spPr>
          <a:xfrm>
            <a:off x="2960914" y="1047601"/>
            <a:ext cx="5784866" cy="433864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30723" y="2459968"/>
            <a:ext cx="933005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配色原则</a:t>
            </a:r>
            <a:r>
              <a:rPr kumimoji="1" lang="en-US" altLang="zh-CN" sz="6000" b="1" dirty="0">
                <a:latin typeface="楷体" panose="02010609060101010101" pitchFamily="49" charset="-122"/>
                <a:ea typeface="楷体" panose="02010609060101010101" pitchFamily="49" charset="-122"/>
                <a:cs typeface="Lantinghei SC Heavy" charset="-122"/>
              </a:rPr>
              <a:t>1</a:t>
            </a:r>
            <a:r>
              <a:rPr kumimoji="1"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：基础色</a:t>
            </a:r>
            <a:r>
              <a:rPr kumimoji="1" lang="en-US" altLang="zh-CN" sz="6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+</a:t>
            </a:r>
            <a:r>
              <a:rPr kumimoji="1"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基础色</a:t>
            </a:r>
            <a:endParaRPr kumimoji="1" lang="en-US" altLang="zh-CN" sz="6000" dirty="0">
              <a:latin typeface="楷体" panose="02010609060101010101" pitchFamily="49" charset="-122"/>
              <a:ea typeface="楷体" panose="02010609060101010101" pitchFamily="49" charset="-122"/>
              <a:cs typeface="Lantinghei SC Extralight" charset="-122"/>
            </a:endParaRPr>
          </a:p>
          <a:p>
            <a:endParaRPr kumimoji="1" lang="zh-CN" altLang="en-US" sz="60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6461587124740_.pic_hd.jpg" descr="6461587124740_.pic_hd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3061" b="306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1158875"/>
            <a:ext cx="4158615" cy="5389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5" y="290195"/>
            <a:ext cx="4187825" cy="5753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y：客户为什么要买衣服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285">
              <a:defRPr sz="688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Why：</a:t>
            </a:r>
            <a:r>
              <a:rPr lang="zh-CN" sz="4295">
                <a:solidFill>
                  <a:srgbClr val="000000"/>
                </a:solidFill>
              </a:rPr>
              <a:t>我们为</a:t>
            </a:r>
            <a:r>
              <a:rPr sz="4295">
                <a:solidFill>
                  <a:srgbClr val="000000"/>
                </a:solidFill>
              </a:rPr>
              <a:t>什么要买衣服？</a:t>
            </a:r>
          </a:p>
        </p:txBody>
      </p:sp>
      <p:sp>
        <p:nvSpPr>
          <p:cNvPr id="123" name="刚需…"/>
          <p:cNvSpPr txBox="1">
            <a:spLocks noGrp="1"/>
          </p:cNvSpPr>
          <p:nvPr>
            <p:ph type="body" sz="half" idx="1"/>
          </p:nvPr>
        </p:nvSpPr>
        <p:spPr>
          <a:xfrm>
            <a:off x="6145876" y="1961803"/>
            <a:ext cx="5569527" cy="453874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444500" indent="-444500">
              <a:lnSpc>
                <a:spcPct val="100000"/>
              </a:lnSpc>
              <a:buBlip>
                <a:blip r:embed="rId3"/>
              </a:buBlip>
              <a:defRPr sz="3300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遮身蔽体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44500" indent="-444500">
              <a:lnSpc>
                <a:spcPct val="100000"/>
              </a:lnSpc>
              <a:buBlip>
                <a:blip r:embed="rId3"/>
              </a:buBlip>
              <a:defRPr sz="3300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适合</a:t>
            </a:r>
            <a:r>
              <a:rPr b="1" dirty="0" err="1">
                <a:latin typeface="楷体" panose="02010609060101010101" pitchFamily="49" charset="-122"/>
                <a:ea typeface="楷体" panose="02010609060101010101" pitchFamily="49" charset="-122"/>
              </a:rPr>
              <a:t>得体</a:t>
            </a:r>
            <a:endParaRPr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buBlip>
                <a:blip r:embed="rId3"/>
              </a:buBlip>
              <a:defRPr sz="3400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得到认可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buBlip>
                <a:blip r:embed="rId3"/>
              </a:buBlip>
              <a:defRPr sz="3400"/>
            </a:pPr>
            <a:r>
              <a:rPr 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b="1" dirty="0" err="1">
                <a:latin typeface="楷体" panose="02010609060101010101" pitchFamily="49" charset="-122"/>
                <a:ea typeface="楷体" panose="02010609060101010101" pitchFamily="49" charset="-122"/>
              </a:rPr>
              <a:t>借由衣服变美，借由变美</a:t>
            </a:r>
            <a:r>
              <a:rPr 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b="1" dirty="0" err="1">
                <a:latin typeface="楷体" panose="02010609060101010101" pitchFamily="49" charset="-122"/>
                <a:ea typeface="楷体" panose="02010609060101010101" pitchFamily="49" charset="-122"/>
              </a:rPr>
              <a:t>得到自信</a:t>
            </a:r>
            <a:endParaRPr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4" name="三角形"/>
          <p:cNvSpPr/>
          <p:nvPr/>
        </p:nvSpPr>
        <p:spPr>
          <a:xfrm>
            <a:off x="1636395" y="1691005"/>
            <a:ext cx="3629025" cy="3896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hueOff val="-313507"/>
              <a:satOff val="34334"/>
              <a:lumOff val="-8255"/>
              <a:alpha val="62000"/>
            </a:scheme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4300">
                <a:solidFill>
                  <a:srgbClr val="FFFFFF"/>
                </a:solidFill>
              </a:defRPr>
            </a:pPr>
            <a:endParaRPr sz="3025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build="p"/>
      <p:bldP spid="12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98" y="810559"/>
            <a:ext cx="3935400" cy="504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3" t="6275" r="11776" b="7450"/>
          <a:stretch>
            <a:fillRect/>
          </a:stretch>
        </p:blipFill>
        <p:spPr>
          <a:xfrm>
            <a:off x="6223635" y="250825"/>
            <a:ext cx="3971925" cy="61588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30723" y="2459968"/>
            <a:ext cx="933005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配色原则</a:t>
            </a:r>
            <a:r>
              <a:rPr kumimoji="1" lang="en-US" altLang="zh-CN" sz="6000" b="1" dirty="0">
                <a:latin typeface="楷体" panose="02010609060101010101" pitchFamily="49" charset="-122"/>
                <a:ea typeface="楷体" panose="02010609060101010101" pitchFamily="49" charset="-122"/>
                <a:cs typeface="Lantinghei SC Heavy" charset="-122"/>
              </a:rPr>
              <a:t>2</a:t>
            </a:r>
            <a:r>
              <a:rPr kumimoji="1"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：基础色</a:t>
            </a:r>
            <a:r>
              <a:rPr kumimoji="1" lang="en-US" altLang="zh-CN" sz="6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+</a:t>
            </a:r>
            <a:r>
              <a:rPr kumimoji="1"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有彩色</a:t>
            </a:r>
            <a:endParaRPr kumimoji="1" lang="en-US" altLang="zh-CN" sz="6000" dirty="0">
              <a:latin typeface="楷体" panose="02010609060101010101" pitchFamily="49" charset="-122"/>
              <a:ea typeface="楷体" panose="02010609060101010101" pitchFamily="49" charset="-122"/>
              <a:cs typeface="Lantinghei SC Extralight" charset="-122"/>
            </a:endParaRPr>
          </a:p>
          <a:p>
            <a:endParaRPr kumimoji="1" lang="zh-CN" altLang="en-US" sz="60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b="18170"/>
          <a:stretch>
            <a:fillRect/>
          </a:stretch>
        </p:blipFill>
        <p:spPr>
          <a:xfrm>
            <a:off x="564515" y="274955"/>
            <a:ext cx="5400040" cy="5351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1"/>
          <a:stretch>
            <a:fillRect/>
          </a:stretch>
        </p:blipFill>
        <p:spPr>
          <a:xfrm>
            <a:off x="6894195" y="309245"/>
            <a:ext cx="3862705" cy="57645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0" t="3555"/>
          <a:stretch>
            <a:fillRect/>
          </a:stretch>
        </p:blipFill>
        <p:spPr>
          <a:xfrm>
            <a:off x="1120775" y="406400"/>
            <a:ext cx="4019550" cy="6019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4"/>
          <a:stretch>
            <a:fillRect/>
          </a:stretch>
        </p:blipFill>
        <p:spPr>
          <a:xfrm>
            <a:off x="6080311" y="896470"/>
            <a:ext cx="3997271" cy="554915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32" y="1057835"/>
            <a:ext cx="4184165" cy="53593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9"/>
          <a:stretch>
            <a:fillRect/>
          </a:stretch>
        </p:blipFill>
        <p:spPr>
          <a:xfrm>
            <a:off x="1411605" y="414020"/>
            <a:ext cx="3278505" cy="60102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5"/>
          <a:stretch>
            <a:fillRect/>
          </a:stretch>
        </p:blipFill>
        <p:spPr>
          <a:xfrm>
            <a:off x="1605280" y="291465"/>
            <a:ext cx="4043680" cy="6114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015" y="512445"/>
            <a:ext cx="4413250" cy="58934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8371" y="2967968"/>
            <a:ext cx="108159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配色原则</a:t>
            </a:r>
            <a:r>
              <a:rPr kumimoji="1" lang="en-US" altLang="zh-CN" sz="5400" b="1" dirty="0">
                <a:latin typeface="楷体" panose="02010609060101010101" pitchFamily="49" charset="-122"/>
                <a:ea typeface="楷体" panose="02010609060101010101" pitchFamily="49" charset="-122"/>
                <a:cs typeface="Lantinghei SC Heavy" charset="-122"/>
              </a:rPr>
              <a:t>3</a:t>
            </a:r>
            <a:r>
              <a:rPr kumimoji="1" lang="zh-CN" altLang="en-US" sz="54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：单色系（同色系）搭配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1091587214272_.pic_hd.jpg" descr="1091587214272_.pic_hd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2139950" y="0"/>
            <a:ext cx="549275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2"/>
          <a:stretch>
            <a:fillRect/>
          </a:stretch>
        </p:blipFill>
        <p:spPr>
          <a:xfrm>
            <a:off x="2318872" y="770963"/>
            <a:ext cx="3613986" cy="55850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84" y="770964"/>
            <a:ext cx="3141569" cy="558501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0" t="3555"/>
          <a:stretch>
            <a:fillRect/>
          </a:stretch>
        </p:blipFill>
        <p:spPr>
          <a:xfrm>
            <a:off x="2061882" y="950258"/>
            <a:ext cx="3673527" cy="53519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t="3555" r="11702" b="4052"/>
          <a:stretch>
            <a:fillRect/>
          </a:stretch>
        </p:blipFill>
        <p:spPr>
          <a:xfrm>
            <a:off x="6329083" y="950258"/>
            <a:ext cx="3755740" cy="53519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6c81e24eb07eb210038f021f29345cb8.jpg" descr="6c81e24eb07eb210038f021f29345cb8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282880" y="281140"/>
            <a:ext cx="4063009" cy="5688999"/>
          </a:xfrm>
          <a:prstGeom prst="rect">
            <a:avLst/>
          </a:prstGeom>
        </p:spPr>
      </p:pic>
      <p:sp>
        <p:nvSpPr>
          <p:cNvPr id="134" name="一件衣服怎样才能称得上…"/>
          <p:cNvSpPr txBox="1">
            <a:spLocks noGrp="1"/>
          </p:cNvSpPr>
          <p:nvPr>
            <p:ph type="title"/>
          </p:nvPr>
        </p:nvSpPr>
        <p:spPr>
          <a:xfrm>
            <a:off x="873125" y="1397000"/>
            <a:ext cx="5607050" cy="3457575"/>
          </a:xfrm>
          <a:prstGeom prst="rect">
            <a:avLst/>
          </a:prstGeom>
          <a:ln w="9525">
            <a:round/>
          </a:ln>
        </p:spPr>
        <p:txBody>
          <a:bodyPr>
            <a:normAutofit/>
          </a:bodyPr>
          <a:lstStyle/>
          <a:p>
            <a:pPr>
              <a:defRPr sz="3600">
                <a:solidFill>
                  <a:srgbClr val="858585"/>
                </a:solidFill>
              </a:defRPr>
            </a:pPr>
            <a:r>
              <a:rPr dirty="0" err="1">
                <a:solidFill>
                  <a:srgbClr val="000000"/>
                </a:solidFill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一件衣服怎样才能称得上</a:t>
            </a:r>
            <a:r>
              <a:rPr dirty="0">
                <a:solidFill>
                  <a:srgbClr val="000000"/>
                </a:solidFill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 </a:t>
            </a:r>
            <a:r>
              <a:rPr dirty="0">
                <a:solidFill>
                  <a:srgbClr val="000000"/>
                </a:solidFill>
              </a:rPr>
              <a:t>              </a:t>
            </a:r>
          </a:p>
          <a:p>
            <a:pPr algn="ctr">
              <a:defRPr sz="3600">
                <a:solidFill>
                  <a:srgbClr val="858585"/>
                </a:solidFill>
              </a:defRPr>
            </a:pPr>
            <a:br>
              <a:rPr sz="3515" b="1" dirty="0">
                <a:solidFill>
                  <a:schemeClr val="accent3">
                    <a:hueOff val="-321740"/>
                    <a:satOff val="10908"/>
                    <a:lumOff val="-15087"/>
                  </a:schemeClr>
                </a:solidFill>
              </a:rPr>
            </a:br>
            <a:br>
              <a:rPr sz="3515" b="1" dirty="0">
                <a:solidFill>
                  <a:schemeClr val="accent3">
                    <a:hueOff val="-321740"/>
                    <a:satOff val="10908"/>
                    <a:lumOff val="-15087"/>
                  </a:schemeClr>
                </a:solidFill>
              </a:rPr>
            </a:br>
            <a:r>
              <a:rPr sz="5000" b="1" dirty="0">
                <a:solidFill>
                  <a:srgbClr val="FF0000"/>
                </a:solidFill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“</a:t>
            </a:r>
            <a:r>
              <a:rPr sz="5000" b="1" dirty="0" err="1">
                <a:solidFill>
                  <a:srgbClr val="FF0000"/>
                </a:solidFill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合适</a:t>
            </a:r>
            <a:r>
              <a:rPr sz="5000" b="1" dirty="0">
                <a:solidFill>
                  <a:srgbClr val="FF0000"/>
                </a:solidFill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”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6" y="932330"/>
            <a:ext cx="3612776" cy="54191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75" y="932330"/>
            <a:ext cx="3611766" cy="541916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03005" y="2921613"/>
            <a:ext cx="81870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配色原则</a:t>
            </a:r>
            <a:r>
              <a:rPr kumimoji="1" lang="en-US" altLang="zh-CN" sz="6000" b="1" dirty="0">
                <a:latin typeface="楷体" panose="02010609060101010101" pitchFamily="49" charset="-122"/>
                <a:ea typeface="楷体" panose="02010609060101010101" pitchFamily="49" charset="-122"/>
                <a:cs typeface="Lantinghei SC Heavy" charset="-122"/>
              </a:rPr>
              <a:t>4</a:t>
            </a:r>
            <a:r>
              <a:rPr kumimoji="1"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：邻近色搭配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1051587214268_.pic_hd.jpg" descr="1051587214268_.pic_hd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3546021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1061587214269_.pic_hd.jpg" descr="1061587214269_.pic_hd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b="10815"/>
          <a:stretch>
            <a:fillRect/>
          </a:stretch>
        </p:blipFill>
        <p:spPr>
          <a:xfrm>
            <a:off x="1233170" y="0"/>
            <a:ext cx="5696585" cy="6675755"/>
          </a:xfrm>
          <a:prstGeom prst="rect">
            <a:avLst/>
          </a:prstGeom>
        </p:spPr>
      </p:pic>
      <p:pic>
        <p:nvPicPr>
          <p:cNvPr id="600" name="1471587215963_.pic_hd.jpg" descr="1471587215963_.pic_h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74" y="-274"/>
            <a:ext cx="3970032" cy="397003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1261587214303_.pic.jpg" descr="1261587214303_.pic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582393" y="-1"/>
            <a:ext cx="5610617" cy="6858001"/>
          </a:xfrm>
          <a:prstGeom prst="rect">
            <a:avLst/>
          </a:prstGeom>
        </p:spPr>
      </p:pic>
      <p:pic>
        <p:nvPicPr>
          <p:cNvPr id="611" name="1421587215958_.pic_hd.jpg" descr="1421587215958_.pic_h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15" y="1529715"/>
            <a:ext cx="4662805" cy="45218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8851900" y="822960"/>
            <a:ext cx="1922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>
                <a:sym typeface="+mn-ea"/>
              </a:rPr>
              <a:t> </a:t>
            </a:r>
            <a:r>
              <a:rPr lang="zh-CN" altLang="en-US" sz="4000" b="1">
                <a:sym typeface="+mn-ea"/>
              </a:rPr>
              <a:t>蓝</a:t>
            </a:r>
            <a:r>
              <a:rPr lang="en-US" altLang="zh-CN" sz="4000" b="1">
                <a:sym typeface="+mn-ea"/>
              </a:rPr>
              <a:t>+</a:t>
            </a:r>
            <a:r>
              <a:rPr lang="zh-CN" altLang="en-US" sz="4000" b="1">
                <a:sym typeface="+mn-ea"/>
              </a:rPr>
              <a:t>紫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85" y="320675"/>
            <a:ext cx="4255135" cy="5758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55" y="1019175"/>
            <a:ext cx="4257675" cy="56616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5315" y="540385"/>
            <a:ext cx="147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黄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绿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61" y="1021977"/>
            <a:ext cx="3579457" cy="53691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76" y="1021977"/>
            <a:ext cx="3579457" cy="53691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3565" y="537210"/>
            <a:ext cx="147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蓝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+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绿</a:t>
            </a:r>
            <a:endParaRPr lang="zh-CN" altLang="en-US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" y="400685"/>
            <a:ext cx="4037965" cy="6056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4"/>
          <a:stretch>
            <a:fillRect/>
          </a:stretch>
        </p:blipFill>
        <p:spPr>
          <a:xfrm>
            <a:off x="6794576" y="1071020"/>
            <a:ext cx="3895462" cy="504712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三原色搭配"/>
          <p:cNvSpPr txBox="1">
            <a:spLocks noGrp="1"/>
          </p:cNvSpPr>
          <p:nvPr>
            <p:ph type="title"/>
          </p:nvPr>
        </p:nvSpPr>
        <p:spPr>
          <a:xfrm>
            <a:off x="3000259" y="1525500"/>
            <a:ext cx="6523355" cy="1678305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  <a:sym typeface="+mn-ea"/>
              </a:rPr>
              <a:t>配色原则</a:t>
            </a:r>
            <a:r>
              <a:rPr kumimoji="1" lang="en-US" altLang="zh-CN" b="1" dirty="0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  <a:sym typeface="+mn-ea"/>
              </a:rPr>
              <a:t>5</a:t>
            </a:r>
            <a:r>
              <a:rPr kumimoji="1" lang="zh-CN" altLang="en-US" b="1" dirty="0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Lantinghei SC Heavy" charset="-122"/>
                <a:sym typeface="+mn-ea"/>
              </a:rPr>
              <a:t>：</a:t>
            </a:r>
            <a:r>
              <a:rPr b="1" dirty="0" err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三原色搭配</a:t>
            </a:r>
            <a:endParaRPr b="1" dirty="0">
              <a:solidFill>
                <a:schemeClr val="tx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6821587207806_.pic_hd.jpg" descr="6821587207806_.pic_hd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3352799" y="0"/>
            <a:ext cx="5486401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881572953815_.pic_hd.jpg" descr="881572953815_.pic_hd.jpg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6332817" y="-43715"/>
            <a:ext cx="4045149" cy="5665186"/>
          </a:xfrm>
          <a:prstGeom prst="rect">
            <a:avLst/>
          </a:prstGeom>
        </p:spPr>
      </p:pic>
      <p:pic>
        <p:nvPicPr>
          <p:cNvPr id="155" name="871572953441_.pic_hd.jpg" descr="871572953441_.pic_h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834" y="1690688"/>
            <a:ext cx="4045149" cy="2696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03395" y="1621212"/>
            <a:ext cx="40758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0" b="1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身</a:t>
            </a:r>
            <a:r>
              <a:rPr kumimoji="1" lang="zh-CN" altLang="en-US" sz="3000" b="1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 </a:t>
            </a:r>
            <a:r>
              <a:rPr kumimoji="1" lang="zh-CN" altLang="en-US" sz="10000" b="1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型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0" y="493066"/>
            <a:ext cx="10606405" cy="59658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25" y="718456"/>
            <a:ext cx="3719774" cy="4984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65" y="683116"/>
            <a:ext cx="3360838" cy="476566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07" y="1456267"/>
            <a:ext cx="3722818" cy="4639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8" t="14816" r="9321" b="1728"/>
          <a:stretch>
            <a:fillRect/>
          </a:stretch>
        </p:blipFill>
        <p:spPr>
          <a:xfrm>
            <a:off x="4484225" y="1456268"/>
            <a:ext cx="3623934" cy="46397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5" t="14815" r="14814"/>
          <a:stretch>
            <a:fillRect/>
          </a:stretch>
        </p:blipFill>
        <p:spPr>
          <a:xfrm>
            <a:off x="8108159" y="1456267"/>
            <a:ext cx="3267987" cy="463973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67" y="480060"/>
            <a:ext cx="4320000" cy="57817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8"/>
          <a:stretch>
            <a:fillRect/>
          </a:stretch>
        </p:blipFill>
        <p:spPr>
          <a:xfrm>
            <a:off x="6716208" y="1062068"/>
            <a:ext cx="3572933" cy="501699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5"/>
          <a:stretch>
            <a:fillRect/>
          </a:stretch>
        </p:blipFill>
        <p:spPr>
          <a:xfrm>
            <a:off x="1418158" y="1142402"/>
            <a:ext cx="3539176" cy="51200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667" y="1132863"/>
            <a:ext cx="3583217" cy="513908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86" y="564172"/>
            <a:ext cx="4320000" cy="5781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5"/>
          <a:stretch>
            <a:fillRect/>
          </a:stretch>
        </p:blipFill>
        <p:spPr>
          <a:xfrm>
            <a:off x="7082904" y="564172"/>
            <a:ext cx="3915510" cy="571344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0" t="7801" r="18319" b="7484"/>
          <a:stretch>
            <a:fillRect/>
          </a:stretch>
        </p:blipFill>
        <p:spPr>
          <a:xfrm>
            <a:off x="986118" y="766548"/>
            <a:ext cx="2967318" cy="54052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r="7989"/>
          <a:stretch>
            <a:fillRect/>
          </a:stretch>
        </p:blipFill>
        <p:spPr>
          <a:xfrm>
            <a:off x="3953436" y="766083"/>
            <a:ext cx="3532094" cy="54057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2" r="10694"/>
          <a:stretch>
            <a:fillRect/>
          </a:stretch>
        </p:blipFill>
        <p:spPr>
          <a:xfrm>
            <a:off x="7485530" y="766083"/>
            <a:ext cx="3307976" cy="54435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80" y="440137"/>
            <a:ext cx="4320000" cy="57817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4" t="14565" r="14358"/>
          <a:stretch>
            <a:fillRect/>
          </a:stretch>
        </p:blipFill>
        <p:spPr>
          <a:xfrm>
            <a:off x="6907642" y="779508"/>
            <a:ext cx="3675665" cy="510299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14" y="1388533"/>
            <a:ext cx="3127022" cy="46905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9" t="5918" r="6400" b="6745"/>
          <a:stretch>
            <a:fillRect/>
          </a:stretch>
        </p:blipFill>
        <p:spPr>
          <a:xfrm>
            <a:off x="7390279" y="1388532"/>
            <a:ext cx="2939203" cy="46905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01572954625_.pic_hd.jpg" descr="901572954625_.pic_hd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5879350" y="156210"/>
            <a:ext cx="5060315" cy="6179820"/>
          </a:xfrm>
          <a:prstGeom prst="rect">
            <a:avLst/>
          </a:prstGeom>
        </p:spPr>
      </p:pic>
      <p:sp>
        <p:nvSpPr>
          <p:cNvPr id="139" name="色彩…"/>
          <p:cNvSpPr txBox="1">
            <a:spLocks noGrp="1"/>
          </p:cNvSpPr>
          <p:nvPr>
            <p:ph type="body" sz="half" idx="1"/>
          </p:nvPr>
        </p:nvSpPr>
        <p:spPr>
          <a:xfrm>
            <a:off x="1014148" y="339090"/>
            <a:ext cx="6051665" cy="617982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537210">
              <a:defRPr sz="5245"/>
            </a:pPr>
            <a:r>
              <a:rPr dirty="0" err="1">
                <a:latin typeface="楷体" panose="02010609060101010101" pitchFamily="49" charset="-122"/>
                <a:ea typeface="楷体" panose="02010609060101010101" pitchFamily="49" charset="-122"/>
              </a:rPr>
              <a:t>色彩</a:t>
            </a:r>
          </a:p>
          <a:p>
            <a:pPr marL="0" indent="0" defTabSz="537210">
              <a:buNone/>
              <a:defRPr sz="5245"/>
            </a:pP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defTabSz="537210">
              <a:buNone/>
              <a:defRPr sz="4785"/>
            </a:pPr>
            <a:endParaRPr 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defTabSz="537210">
              <a:defRPr sz="4785"/>
            </a:pPr>
            <a:r>
              <a:rPr lang="zh-CN" dirty="0">
                <a:latin typeface="楷体" panose="02010609060101010101" pitchFamily="49" charset="-122"/>
                <a:ea typeface="楷体" panose="02010609060101010101" pitchFamily="49" charset="-122"/>
              </a:rPr>
              <a:t>风格</a:t>
            </a:r>
          </a:p>
          <a:p>
            <a:pPr marL="0" indent="0" defTabSz="537210">
              <a:buNone/>
              <a:defRPr sz="4785"/>
            </a:pPr>
            <a:endParaRPr 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defTabSz="537210">
              <a:defRPr sz="4785"/>
            </a:pPr>
            <a:endParaRPr 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defTabSz="537210">
              <a:defRPr sz="4785"/>
            </a:pPr>
            <a:r>
              <a:rPr lang="zh-CN" dirty="0">
                <a:latin typeface="楷体" panose="02010609060101010101" pitchFamily="49" charset="-122"/>
                <a:ea typeface="楷体" panose="02010609060101010101" pitchFamily="49" charset="-122"/>
              </a:rPr>
              <a:t>场合</a:t>
            </a:r>
          </a:p>
        </p:txBody>
      </p:sp>
      <p:sp>
        <p:nvSpPr>
          <p:cNvPr id="10" name="色彩…"/>
          <p:cNvSpPr txBox="1">
            <a:spLocks/>
          </p:cNvSpPr>
          <p:nvPr/>
        </p:nvSpPr>
        <p:spPr>
          <a:xfrm>
            <a:off x="3194853" y="368877"/>
            <a:ext cx="6051665" cy="617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420" indent="-312420" algn="l" defTabSz="914400" rtl="0" eaLnBrk="1" latinLnBrk="0" hangingPunct="1">
              <a:lnSpc>
                <a:spcPct val="90000"/>
              </a:lnSpc>
              <a:spcBef>
                <a:spcPts val="2670"/>
              </a:spcBef>
              <a:buSzPct val="50000"/>
              <a:buFont typeface="Arial" panose="020B0604020202020204"/>
              <a:buBlip>
                <a:blip r:embed="rId3"/>
              </a:buBlip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4840" indent="-312420" algn="l" defTabSz="914400" rtl="0" eaLnBrk="1" latinLnBrk="0" hangingPunct="1">
              <a:lnSpc>
                <a:spcPct val="90000"/>
              </a:lnSpc>
              <a:spcBef>
                <a:spcPts val="2670"/>
              </a:spcBef>
              <a:buSzPct val="50000"/>
              <a:buFont typeface="Arial" panose="020B0604020202020204"/>
              <a:buBlip>
                <a:blip r:embed="rId3"/>
              </a:buBlip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7895" indent="-312420" algn="l" defTabSz="914400" rtl="0" eaLnBrk="1" latinLnBrk="0" hangingPunct="1">
              <a:lnSpc>
                <a:spcPct val="90000"/>
              </a:lnSpc>
              <a:spcBef>
                <a:spcPts val="2670"/>
              </a:spcBef>
              <a:buSzPct val="50000"/>
              <a:buFont typeface="Arial" panose="020B0604020202020204"/>
              <a:buBlip>
                <a:blip r:embed="rId3"/>
              </a:buBlip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315" indent="-312420" algn="l" defTabSz="914400" rtl="0" eaLnBrk="1" latinLnBrk="0" hangingPunct="1">
              <a:lnSpc>
                <a:spcPct val="90000"/>
              </a:lnSpc>
              <a:spcBef>
                <a:spcPts val="2670"/>
              </a:spcBef>
              <a:buSzPct val="50000"/>
              <a:buFont typeface="Arial" panose="020B0604020202020204"/>
              <a:buBlip>
                <a:blip r:embed="rId3"/>
              </a:buBlip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2735" indent="-312420" algn="l" defTabSz="914400" rtl="0" eaLnBrk="1" latinLnBrk="0" hangingPunct="1">
              <a:lnSpc>
                <a:spcPct val="90000"/>
              </a:lnSpc>
              <a:spcBef>
                <a:spcPts val="2670"/>
              </a:spcBef>
              <a:buSzPct val="50000"/>
              <a:buFont typeface="Arial" panose="020B0604020202020204"/>
              <a:buBlip>
                <a:blip r:embed="rId3"/>
              </a:buBlip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37210">
              <a:buFont typeface="Arial" panose="020B0604020202020204"/>
              <a:buNone/>
              <a:defRPr sz="5245"/>
            </a:pPr>
            <a:endParaRPr lang="zh-CN" altLang="en-US" sz="5245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defTabSz="537210">
              <a:defRPr sz="4785"/>
            </a:pPr>
            <a:r>
              <a:rPr lang="zh-CN" altLang="en-US" sz="4785" dirty="0">
                <a:latin typeface="楷体" panose="02010609060101010101" pitchFamily="49" charset="-122"/>
                <a:ea typeface="楷体" panose="02010609060101010101" pitchFamily="49" charset="-122"/>
              </a:rPr>
              <a:t>搭配</a:t>
            </a:r>
          </a:p>
          <a:p>
            <a:pPr defTabSz="537210">
              <a:defRPr sz="4785"/>
            </a:pPr>
            <a:endParaRPr lang="zh-CN" altLang="en-US" sz="4785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defTabSz="537210">
              <a:buNone/>
              <a:defRPr sz="4785"/>
            </a:pPr>
            <a:endParaRPr lang="zh-CN" altLang="en-US" sz="4785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defTabSz="537210">
              <a:defRPr sz="4785"/>
            </a:pPr>
            <a:r>
              <a:rPr lang="zh-CN" altLang="en-US" sz="4785" dirty="0">
                <a:latin typeface="楷体" panose="02010609060101010101" pitchFamily="49" charset="-122"/>
                <a:ea typeface="楷体" panose="02010609060101010101" pitchFamily="49" charset="-122"/>
              </a:rPr>
              <a:t>身型</a:t>
            </a:r>
          </a:p>
          <a:p>
            <a:pPr defTabSz="537210">
              <a:defRPr sz="4785"/>
            </a:pPr>
            <a:endParaRPr lang="zh-CN" altLang="en-US" sz="4785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defTabSz="537210">
              <a:buNone/>
              <a:defRPr sz="4785"/>
            </a:pPr>
            <a:endParaRPr lang="zh-CN" altLang="en-US" sz="4785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17" y="262560"/>
            <a:ext cx="4320000" cy="57817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743200" y="4572000"/>
            <a:ext cx="2277035" cy="1201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636" y="632478"/>
            <a:ext cx="28321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9" y="1100667"/>
            <a:ext cx="3947411" cy="52662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7" t="13086" b="10123"/>
          <a:stretch>
            <a:fillRect/>
          </a:stretch>
        </p:blipFill>
        <p:spPr>
          <a:xfrm>
            <a:off x="4927601" y="1100665"/>
            <a:ext cx="3315758" cy="52662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4416" r="20915"/>
          <a:stretch>
            <a:fillRect/>
          </a:stretch>
        </p:blipFill>
        <p:spPr>
          <a:xfrm>
            <a:off x="8243359" y="1100664"/>
            <a:ext cx="3006846" cy="526627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22908" y="1476663"/>
            <a:ext cx="3897221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0" b="1" spc="600" dirty="0">
                <a:solidFill>
                  <a:schemeClr val="bg2">
                    <a:lumMod val="1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风</a:t>
            </a:r>
            <a:r>
              <a:rPr lang="en-US" altLang="zh-CN" sz="12000" b="1" spc="600" dirty="0">
                <a:solidFill>
                  <a:schemeClr val="bg2">
                    <a:lumMod val="1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</a:t>
            </a:r>
            <a:r>
              <a:rPr lang="zh-CN" altLang="en-US" sz="12000" b="1" spc="600" dirty="0">
                <a:solidFill>
                  <a:schemeClr val="bg2">
                    <a:lumMod val="1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格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5" y="33020"/>
            <a:ext cx="4820285" cy="679196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0" t="3557" r="15784" b="55423"/>
          <a:stretch>
            <a:fillRect/>
          </a:stretch>
        </p:blipFill>
        <p:spPr>
          <a:xfrm>
            <a:off x="6835769" y="1117600"/>
            <a:ext cx="4335442" cy="44730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2" t="7001" r="14297" b="55556"/>
          <a:stretch>
            <a:fillRect/>
          </a:stretch>
        </p:blipFill>
        <p:spPr>
          <a:xfrm>
            <a:off x="1032933" y="1117600"/>
            <a:ext cx="5046134" cy="44730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26732" y="586360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直线条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26436" y="586360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曲线条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4"/>
          <a:stretch>
            <a:fillRect/>
          </a:stretch>
        </p:blipFill>
        <p:spPr>
          <a:xfrm>
            <a:off x="1693333" y="931333"/>
            <a:ext cx="3817135" cy="4747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67" y="931333"/>
            <a:ext cx="3727909" cy="47472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77531" y="586360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大量感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69267" y="586360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小量感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r="7868" b="27160"/>
          <a:stretch>
            <a:fillRect/>
          </a:stretch>
        </p:blipFill>
        <p:spPr>
          <a:xfrm>
            <a:off x="1448574" y="965202"/>
            <a:ext cx="4173293" cy="48090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t="3555" r="55865" b="14568"/>
          <a:stretch>
            <a:fillRect/>
          </a:stretch>
        </p:blipFill>
        <p:spPr>
          <a:xfrm>
            <a:off x="6843141" y="965202"/>
            <a:ext cx="3988218" cy="48090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00864" y="58636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723022" y="58636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静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r="23546"/>
          <a:stretch>
            <a:fillRect/>
          </a:stretch>
        </p:blipFill>
        <p:spPr>
          <a:xfrm>
            <a:off x="1320801" y="1161415"/>
            <a:ext cx="4199466" cy="4921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"/>
          <a:stretch>
            <a:fillRect/>
          </a:stretch>
        </p:blipFill>
        <p:spPr>
          <a:xfrm>
            <a:off x="7535493" y="1161415"/>
            <a:ext cx="3277710" cy="4921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04110" y="352680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知性型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0" r="18370"/>
          <a:stretch>
            <a:fillRect/>
          </a:stretch>
        </p:blipFill>
        <p:spPr>
          <a:xfrm>
            <a:off x="412377" y="1273248"/>
            <a:ext cx="3075381" cy="41163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58" y="1272416"/>
            <a:ext cx="3076499" cy="41019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"/>
          <a:stretch>
            <a:fillRect/>
          </a:stretch>
        </p:blipFill>
        <p:spPr>
          <a:xfrm>
            <a:off x="6004043" y="1272416"/>
            <a:ext cx="3107994" cy="410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51" b="20082"/>
          <a:stretch>
            <a:fillRect/>
          </a:stretch>
        </p:blipFill>
        <p:spPr>
          <a:xfrm>
            <a:off x="8813790" y="1257246"/>
            <a:ext cx="3065545" cy="411751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t="16543" r="7319"/>
          <a:stretch>
            <a:fillRect/>
          </a:stretch>
        </p:blipFill>
        <p:spPr>
          <a:xfrm>
            <a:off x="728133" y="1083734"/>
            <a:ext cx="3850579" cy="51646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9" t="3555" r="5676" b="4444"/>
          <a:stretch>
            <a:fillRect/>
          </a:stretch>
        </p:blipFill>
        <p:spPr>
          <a:xfrm>
            <a:off x="4578712" y="1083734"/>
            <a:ext cx="3534594" cy="51646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2"/>
          <a:stretch>
            <a:fillRect/>
          </a:stretch>
        </p:blipFill>
        <p:spPr>
          <a:xfrm>
            <a:off x="8113306" y="1083734"/>
            <a:ext cx="3204712" cy="51646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55375" y="1610360"/>
            <a:ext cx="4638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0" b="1" spc="6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迷你简毡笔黑" panose="03000509000000000000" pitchFamily="65" charset="-122"/>
                <a:ea typeface="迷你简毡笔黑" panose="03000509000000000000" pitchFamily="65" charset="-122"/>
                <a:sym typeface="+mn-ea"/>
              </a:rPr>
              <a:t>色彩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/>
          <a:stretch>
            <a:fillRect/>
          </a:stretch>
        </p:blipFill>
        <p:spPr>
          <a:xfrm>
            <a:off x="988846" y="948268"/>
            <a:ext cx="3560234" cy="51891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9" t="15062" r="6941" b="2963"/>
          <a:stretch>
            <a:fillRect/>
          </a:stretch>
        </p:blipFill>
        <p:spPr>
          <a:xfrm>
            <a:off x="4549080" y="948268"/>
            <a:ext cx="3923100" cy="51891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6" r="54609" b="22809"/>
          <a:stretch>
            <a:fillRect/>
          </a:stretch>
        </p:blipFill>
        <p:spPr>
          <a:xfrm>
            <a:off x="8472180" y="948268"/>
            <a:ext cx="2653020" cy="517580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1" t="20847" r="6591" b="2874"/>
          <a:stretch>
            <a:fillRect/>
          </a:stretch>
        </p:blipFill>
        <p:spPr>
          <a:xfrm>
            <a:off x="6080760" y="1144270"/>
            <a:ext cx="3209290" cy="5188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r="30976" b="18765"/>
          <a:stretch>
            <a:fillRect/>
          </a:stretch>
        </p:blipFill>
        <p:spPr>
          <a:xfrm>
            <a:off x="3031067" y="420711"/>
            <a:ext cx="3012144" cy="51884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/>
          <a:stretch>
            <a:fillRect/>
          </a:stretch>
        </p:blipFill>
        <p:spPr>
          <a:xfrm>
            <a:off x="508000" y="1144610"/>
            <a:ext cx="2523067" cy="51884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3" t="13086" r="25811" b="4445"/>
          <a:stretch>
            <a:fillRect/>
          </a:stretch>
        </p:blipFill>
        <p:spPr>
          <a:xfrm>
            <a:off x="9290050" y="224790"/>
            <a:ext cx="2608580" cy="53784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1"/>
          <a:stretch>
            <a:fillRect/>
          </a:stretch>
        </p:blipFill>
        <p:spPr>
          <a:xfrm>
            <a:off x="1439333" y="1100666"/>
            <a:ext cx="3361419" cy="48429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36" y="1100666"/>
            <a:ext cx="4044204" cy="48429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55260" y="3261118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Lantinghei SC Extralight" charset="-122"/>
              </a:rPr>
              <a:t>文艺型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1"/>
          <a:stretch>
            <a:fillRect/>
          </a:stretch>
        </p:blipFill>
        <p:spPr>
          <a:xfrm>
            <a:off x="4351865" y="1190443"/>
            <a:ext cx="3531233" cy="50775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1507" r="3010" b="3555"/>
          <a:stretch>
            <a:fillRect/>
          </a:stretch>
        </p:blipFill>
        <p:spPr>
          <a:xfrm>
            <a:off x="997934" y="1185334"/>
            <a:ext cx="3353931" cy="50826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r="6275" b="10775"/>
          <a:stretch>
            <a:fillRect/>
          </a:stretch>
        </p:blipFill>
        <p:spPr>
          <a:xfrm>
            <a:off x="7883098" y="1190443"/>
            <a:ext cx="3324271" cy="508261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 t="3930" r="7204" b="4891"/>
          <a:stretch>
            <a:fillRect/>
          </a:stretch>
        </p:blipFill>
        <p:spPr>
          <a:xfrm>
            <a:off x="961814" y="1046480"/>
            <a:ext cx="3701588" cy="52222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t="3555" r="14110" b="15556"/>
          <a:stretch>
            <a:fillRect/>
          </a:stretch>
        </p:blipFill>
        <p:spPr>
          <a:xfrm>
            <a:off x="4663402" y="1046479"/>
            <a:ext cx="3108998" cy="52235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1046479"/>
            <a:ext cx="3484862" cy="522224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5" y="1083731"/>
            <a:ext cx="3460690" cy="5266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68" y="1083728"/>
            <a:ext cx="3514241" cy="52662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t="9136" r="21238" b="47654"/>
          <a:stretch>
            <a:fillRect/>
          </a:stretch>
        </p:blipFill>
        <p:spPr>
          <a:xfrm>
            <a:off x="4470476" y="1083728"/>
            <a:ext cx="3183392" cy="52627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38749" y="1745673"/>
            <a:ext cx="42630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b="1" spc="6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迷你简毡笔黑" panose="03000509000000000000" pitchFamily="65" charset="-122"/>
                <a:ea typeface="迷你简毡笔黑" panose="03000509000000000000" pitchFamily="65" charset="-122"/>
              </a:rPr>
              <a:t>搭配</a:t>
            </a:r>
          </a:p>
        </p:txBody>
      </p:sp>
    </p:spTree>
    <p:extLst>
      <p:ext uri="{BB962C8B-B14F-4D97-AF65-F5344CB8AC3E}">
        <p14:creationId xmlns:p14="http://schemas.microsoft.com/office/powerpoint/2010/main" val="3467522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0934" y="2784072"/>
            <a:ext cx="10515600" cy="1289855"/>
          </a:xfrm>
        </p:spPr>
        <p:txBody>
          <a:bodyPr>
            <a:noAutofit/>
          </a:bodyPr>
          <a:lstStyle/>
          <a:p>
            <a:pPr algn="ctr"/>
            <a:r>
              <a:rPr lang="en-US" altLang="zh-CN" sz="9600" b="1" u="sng" dirty="0">
                <a:latin typeface="Arial" panose="020B0604020202020204" pitchFamily="34" charset="0"/>
                <a:cs typeface="Arial" panose="020B0604020202020204" pitchFamily="34" charset="0"/>
              </a:rPr>
              <a:t>The End </a:t>
            </a:r>
            <a:endParaRPr lang="zh-CN" altLang="en-US" sz="9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图片_202105250932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30" y="-635"/>
            <a:ext cx="9782175" cy="68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831572952375_.pic_hd.jpg" descr="831572952375_.pic_hd.jp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046424" y="72345"/>
            <a:ext cx="4831241" cy="6713310"/>
          </a:xfrm>
          <a:prstGeom prst="rect">
            <a:avLst/>
          </a:prstGeom>
        </p:spPr>
      </p:pic>
      <p:sp>
        <p:nvSpPr>
          <p:cNvPr id="147" name="色彩两大分类"/>
          <p:cNvSpPr txBox="1">
            <a:spLocks noGrp="1"/>
          </p:cNvSpPr>
          <p:nvPr>
            <p:ph type="title"/>
          </p:nvPr>
        </p:nvSpPr>
        <p:spPr>
          <a:xfrm>
            <a:off x="584515" y="1060568"/>
            <a:ext cx="7358063" cy="1714501"/>
          </a:xfrm>
          <a:prstGeom prst="rect">
            <a:avLst/>
          </a:prstGeom>
        </p:spPr>
        <p:txBody>
          <a:bodyPr/>
          <a:lstStyle>
            <a:lvl1pPr>
              <a:defRPr sz="6200">
                <a:solidFill>
                  <a:srgbClr val="000000"/>
                </a:solidFill>
              </a:defRPr>
            </a:lvl1pPr>
          </a:lstStyle>
          <a:p>
            <a:r>
              <a:rPr dirty="0" err="1">
                <a:latin typeface="楷体" panose="02010609060101010101" pitchFamily="49" charset="-122"/>
                <a:ea typeface="楷体" panose="02010609060101010101" pitchFamily="49" charset="-122"/>
              </a:rPr>
              <a:t>色彩两大分类</a:t>
            </a:r>
            <a:endParaRPr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8" name="服装色彩…"/>
          <p:cNvSpPr txBox="1">
            <a:spLocks noGrp="1"/>
          </p:cNvSpPr>
          <p:nvPr>
            <p:ph type="body" sz="half" idx="1"/>
          </p:nvPr>
        </p:nvSpPr>
        <p:spPr>
          <a:xfrm>
            <a:off x="1474470" y="3235960"/>
            <a:ext cx="2565400" cy="1532255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>
              <a:buBlip>
                <a:blip r:embed="rId3"/>
              </a:buBlip>
            </a:pPr>
            <a:r>
              <a:rPr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服装色彩</a:t>
            </a:r>
            <a:endParaRPr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Blip>
                <a:blip r:embed="rId3"/>
              </a:buBlip>
            </a:pPr>
            <a:r>
              <a:rPr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人体色彩</a:t>
            </a:r>
            <a:endParaRPr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一、无彩色&amp;基础色&amp;有彩色"/>
          <p:cNvSpPr txBox="1">
            <a:spLocks noGrp="1"/>
          </p:cNvSpPr>
          <p:nvPr>
            <p:ph type="title"/>
          </p:nvPr>
        </p:nvSpPr>
        <p:spPr>
          <a:xfrm>
            <a:off x="2649682" y="1203960"/>
            <a:ext cx="8295640" cy="2857500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rgbClr val="000000"/>
                </a:solidFill>
                <a:latin typeface="Skia Bold"/>
                <a:ea typeface="Skia Bold"/>
                <a:cs typeface="Skia Bold"/>
                <a:sym typeface="Skia Bold"/>
              </a:defRPr>
            </a:lvl1pPr>
          </a:lstStyle>
          <a:p>
            <a:r>
              <a:rPr sz="4400" dirty="0" err="1">
                <a:latin typeface="楷体" panose="02010609060101010101" pitchFamily="49" charset="-122"/>
                <a:ea typeface="楷体" panose="02010609060101010101" pitchFamily="49" charset="-122"/>
              </a:rPr>
              <a:t>一、无彩色&amp;基础色&amp;有彩色</a:t>
            </a:r>
            <a:endParaRPr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1766</Words>
  <Application>Microsoft Macintosh PowerPoint</Application>
  <PresentationFormat>宽屏</PresentationFormat>
  <Paragraphs>235</Paragraphs>
  <Slides>78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3" baseType="lpstr">
      <vt:lpstr>DengXian</vt:lpstr>
      <vt:lpstr>DengXian</vt:lpstr>
      <vt:lpstr>DengXian Light</vt:lpstr>
      <vt:lpstr>方正铁筋隶书简体</vt:lpstr>
      <vt:lpstr>华文新魏</vt:lpstr>
      <vt:lpstr>楷体</vt:lpstr>
      <vt:lpstr>迷你简毡笔黑</vt:lpstr>
      <vt:lpstr>Lantinghei SC Demibold</vt:lpstr>
      <vt:lpstr>Lantinghei SC Extralight</vt:lpstr>
      <vt:lpstr>Lantinghei SC Heavy</vt:lpstr>
      <vt:lpstr>Leelawadee UI Semilight</vt:lpstr>
      <vt:lpstr>Skia Bold</vt:lpstr>
      <vt:lpstr>Arial</vt:lpstr>
      <vt:lpstr>Helvetica Neue</vt:lpstr>
      <vt:lpstr>Office 主题</vt:lpstr>
      <vt:lpstr>PowerPoint 演示文稿</vt:lpstr>
      <vt:lpstr>PowerPoint 演示文稿</vt:lpstr>
      <vt:lpstr>Why：我们为什么要买衣服？</vt:lpstr>
      <vt:lpstr>一件衣服怎样才能称得上                  “合适”</vt:lpstr>
      <vt:lpstr>PowerPoint 演示文稿</vt:lpstr>
      <vt:lpstr>PowerPoint 演示文稿</vt:lpstr>
      <vt:lpstr>PowerPoint 演示文稿</vt:lpstr>
      <vt:lpstr>色彩两大分类</vt:lpstr>
      <vt:lpstr>一、无彩色&amp;基础色&amp;有彩色</vt:lpstr>
      <vt:lpstr>PowerPoint 演示文稿</vt:lpstr>
      <vt:lpstr>PowerPoint 演示文稿</vt:lpstr>
      <vt:lpstr>PowerPoint 演示文稿</vt:lpstr>
      <vt:lpstr>PowerPoint 演示文稿</vt:lpstr>
      <vt:lpstr>基础色</vt:lpstr>
      <vt:lpstr>PowerPoint 演示文稿</vt:lpstr>
      <vt:lpstr>基础色</vt:lpstr>
      <vt:lpstr>基础色</vt:lpstr>
      <vt:lpstr>基础色</vt:lpstr>
      <vt:lpstr>基础色</vt:lpstr>
      <vt:lpstr>基础色</vt:lpstr>
      <vt:lpstr>有彩色</vt:lpstr>
      <vt:lpstr>二、三原色&amp;二次色&amp;三次色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配色原则5：三原色搭配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End </vt:lpstr>
      <vt:lpstr>PowerPoint 演示文稿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悦己时尚美学分享</dc:title>
  <dc:creator>琪琪</dc:creator>
  <cp:lastModifiedBy>Microsoft Office 用户</cp:lastModifiedBy>
  <cp:revision>360</cp:revision>
  <dcterms:created xsi:type="dcterms:W3CDTF">2020-03-07T03:34:00Z</dcterms:created>
  <dcterms:modified xsi:type="dcterms:W3CDTF">2022-08-07T17:51:26Z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D0FAF5B250404ECAA5D2180866BC9204</vt:lpwstr>
  </property>
</Properties>
</file>